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5"/>
  </p:notesMasterIdLst>
  <p:handoutMasterIdLst>
    <p:handoutMasterId r:id="rId6"/>
  </p:handoutMasterIdLst>
  <p:sldIdLst>
    <p:sldId id="268" r:id="rId3"/>
    <p:sldId id="269" r:id="rId4"/>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09C"/>
    <a:srgbClr val="2698BE"/>
    <a:srgbClr val="7CC242"/>
    <a:srgbClr val="003F5C"/>
    <a:srgbClr val="047733"/>
    <a:srgbClr val="5D2C90"/>
    <a:srgbClr val="00452E"/>
    <a:srgbClr val="1E3E71"/>
    <a:srgbClr val="354537"/>
    <a:srgbClr val="213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53" d="100"/>
          <a:sy n="53" d="100"/>
        </p:scale>
        <p:origin x="2142" y="6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8/24/2023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8/24/2023</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429446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97A08-3820-4CD6-86BB-17C67C0D54B2}" type="slidenum">
              <a:rPr lang="en-US" smtClean="0"/>
              <a:pPr/>
              <a:t>2</a:t>
            </a:fld>
            <a:endParaRPr lang="en-US" dirty="0"/>
          </a:p>
        </p:txBody>
      </p:sp>
    </p:spTree>
    <p:extLst>
      <p:ext uri="{BB962C8B-B14F-4D97-AF65-F5344CB8AC3E}">
        <p14:creationId xmlns:p14="http://schemas.microsoft.com/office/powerpoint/2010/main" val="3967272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84142F-0119-DAD0-0AD6-2C7AEF7C5C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6BABA7AC-E9A4-DD24-D420-6ABB9D0A7D16}"/>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1E7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A1D109B9-BC13-DE70-AA11-2F536232A1D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7E88335A-F181-5530-93C2-AC270EDCD75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A0C454A9-3835-2E1A-7DB9-DE231F464EEB}"/>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8/24/2023</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A20FACA-8F9E-0BD7-1E15-77461D09AB5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BAEDAD3-19B3-94C9-BF32-3C83CC35E89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DA27C6D-959D-53DC-76F0-754AD5DE7F2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936044D-220C-EE82-D4FD-37D6B0D3AF1F}"/>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FE3AAFEC-C916-BEC2-9A63-A49ACDC9ABC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1881E6F-5FBF-5F25-23D9-76DC7AB09D8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5B9B232-7B49-9C64-0D06-AF659879D93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
        <p:nvSpPr>
          <p:cNvPr id="2" name="Oval 1">
            <a:extLst>
              <a:ext uri="{FF2B5EF4-FFF2-40B4-BE49-F238E27FC236}">
                <a16:creationId xmlns:a16="http://schemas.microsoft.com/office/drawing/2014/main" id="{EB7F260C-6061-E351-FE75-3E313AF39F21}"/>
              </a:ext>
            </a:extLst>
          </p:cNvPr>
          <p:cNvSpPr/>
          <p:nvPr userDrawn="1"/>
        </p:nvSpPr>
        <p:spPr>
          <a:xfrm>
            <a:off x="9531702" y="1917883"/>
            <a:ext cx="65567" cy="88114"/>
          </a:xfrm>
          <a:custGeom>
            <a:avLst/>
            <a:gdLst>
              <a:gd name="connsiteX0" fmla="*/ 0 w 45719"/>
              <a:gd name="connsiteY0" fmla="*/ 39238 h 78475"/>
              <a:gd name="connsiteX1" fmla="*/ 22860 w 45719"/>
              <a:gd name="connsiteY1" fmla="*/ 0 h 78475"/>
              <a:gd name="connsiteX2" fmla="*/ 45720 w 45719"/>
              <a:gd name="connsiteY2" fmla="*/ 39238 h 78475"/>
              <a:gd name="connsiteX3" fmla="*/ 22860 w 45719"/>
              <a:gd name="connsiteY3" fmla="*/ 78476 h 78475"/>
              <a:gd name="connsiteX4" fmla="*/ 0 w 45719"/>
              <a:gd name="connsiteY4" fmla="*/ 39238 h 78475"/>
              <a:gd name="connsiteX0" fmla="*/ 0 w 45720"/>
              <a:gd name="connsiteY0" fmla="*/ 39238 h 55661"/>
              <a:gd name="connsiteX1" fmla="*/ 22860 w 45720"/>
              <a:gd name="connsiteY1" fmla="*/ 0 h 55661"/>
              <a:gd name="connsiteX2" fmla="*/ 45720 w 45720"/>
              <a:gd name="connsiteY2" fmla="*/ 39238 h 55661"/>
              <a:gd name="connsiteX3" fmla="*/ 22860 w 45720"/>
              <a:gd name="connsiteY3" fmla="*/ 54895 h 55661"/>
              <a:gd name="connsiteX4" fmla="*/ 0 w 45720"/>
              <a:gd name="connsiteY4" fmla="*/ 39238 h 5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5661">
                <a:moveTo>
                  <a:pt x="0" y="39238"/>
                </a:moveTo>
                <a:cubicBezTo>
                  <a:pt x="0" y="30089"/>
                  <a:pt x="10235" y="0"/>
                  <a:pt x="22860" y="0"/>
                </a:cubicBezTo>
                <a:cubicBezTo>
                  <a:pt x="35485" y="0"/>
                  <a:pt x="45720" y="17567"/>
                  <a:pt x="45720" y="39238"/>
                </a:cubicBezTo>
                <a:cubicBezTo>
                  <a:pt x="45720" y="60909"/>
                  <a:pt x="35485" y="54895"/>
                  <a:pt x="22860" y="54895"/>
                </a:cubicBezTo>
                <a:cubicBezTo>
                  <a:pt x="10235" y="54895"/>
                  <a:pt x="0" y="48387"/>
                  <a:pt x="0" y="39238"/>
                </a:cubicBezTo>
                <a:close/>
              </a:path>
            </a:pathLst>
          </a:custGeom>
          <a:solidFill>
            <a:srgbClr val="7CC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66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8/24/2023</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8/24/2023</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8"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8/24/2023</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85B525-4141-2F68-2650-30B74BABB291}"/>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cs typeface="Arial Black" panose="020B0604020202020204" pitchFamily="34" charset="0"/>
              </a:rPr>
              <a:t>Garcia Intermediate</a:t>
            </a:r>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 - Breakfast</a:t>
            </a:r>
            <a:endParaRPr lang="en-US" dirty="0"/>
          </a:p>
        </p:txBody>
      </p:sp>
      <p:sp>
        <p:nvSpPr>
          <p:cNvPr id="14" name="Title 13">
            <a:extLst>
              <a:ext uri="{FF2B5EF4-FFF2-40B4-BE49-F238E27FC236}">
                <a16:creationId xmlns:a16="http://schemas.microsoft.com/office/drawing/2014/main" id="{FEE373EB-9712-D842-BEE5-6CB30B5D1C48}"/>
              </a:ext>
            </a:extLst>
          </p:cNvPr>
          <p:cNvSpPr txBox="1">
            <a:spLocks noGrp="1"/>
          </p:cNvSpPr>
          <p:nvPr>
            <p:ph type="title" idx="4294967295"/>
          </p:nvPr>
        </p:nvSpPr>
        <p:spPr>
          <a:xfrm>
            <a:off x="8251254" y="396445"/>
            <a:ext cx="1919532" cy="543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4800" b="0" i="0" u="none" strike="noStrike" kern="1200" cap="none" spc="-300" normalizeH="0" baseline="0" noProof="0" dirty="0">
                <a:ln w="38100">
                  <a:solidFill>
                    <a:schemeClr val="tx1"/>
                  </a:solidFill>
                </a:ln>
                <a:solidFill>
                  <a:schemeClr val="bg1"/>
                </a:solidFill>
                <a:effectLst/>
                <a:uLnTx/>
                <a:uFillTx/>
                <a:latin typeface="Arial Black" panose="020B0604020202020204" pitchFamily="34" charset="0"/>
                <a:ea typeface="+mn-ea"/>
                <a:cs typeface="Arial Black" panose="020B0604020202020204" pitchFamily="34" charset="0"/>
              </a:rPr>
              <a:t>SEPT</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3" name="TextBox 12">
            <a:extLst>
              <a:ext uri="{FF2B5EF4-FFF2-40B4-BE49-F238E27FC236}">
                <a16:creationId xmlns:a16="http://schemas.microsoft.com/office/drawing/2014/main" id="{9C39FF61-632F-744D-E44B-3CCDD1D2B667}"/>
              </a:ext>
            </a:extLst>
          </p:cNvPr>
          <p:cNvSpPr txBox="1"/>
          <p:nvPr/>
        </p:nvSpPr>
        <p:spPr>
          <a:xfrm>
            <a:off x="8499846" y="3655367"/>
            <a:ext cx="1527463" cy="646331"/>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Key Terms: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dirty="0">
                <a:ln w="28575">
                  <a:noFill/>
                </a:ln>
                <a:latin typeface="Calibri" panose="020F0502020204030204" pitchFamily="34" charset="0"/>
                <a:cs typeface="Calibri" panose="020F0502020204030204" pitchFamily="34" charset="0"/>
              </a:rPr>
              <a:t>WG = Whole Grain</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n w="28575">
                  <a:noFill/>
                </a:ln>
                <a:solidFill>
                  <a:schemeClr val="tx1"/>
                </a:solidFill>
                <a:latin typeface="Calibri" panose="020F0502020204030204" pitchFamily="34" charset="0"/>
                <a:cs typeface="Calibri" panose="020F0502020204030204" pitchFamily="34" charset="0"/>
              </a:rPr>
              <a:t>WW = Whole Wheat</a:t>
            </a:r>
          </a:p>
        </p:txBody>
      </p:sp>
      <p:graphicFrame>
        <p:nvGraphicFramePr>
          <p:cNvPr id="5" name="Table 3">
            <a:extLst>
              <a:ext uri="{FF2B5EF4-FFF2-40B4-BE49-F238E27FC236}">
                <a16:creationId xmlns:a16="http://schemas.microsoft.com/office/drawing/2014/main" id="{5627085F-490D-B47F-4026-B3C1667CBE93}"/>
              </a:ext>
            </a:extLst>
          </p:cNvPr>
          <p:cNvGraphicFramePr>
            <a:graphicFrameLocks noGrp="1"/>
          </p:cNvGraphicFramePr>
          <p:nvPr>
            <p:extLst>
              <p:ext uri="{D42A27DB-BD31-4B8C-83A1-F6EECF244321}">
                <p14:modId xmlns:p14="http://schemas.microsoft.com/office/powerpoint/2010/main" val="2237568132"/>
              </p:ext>
            </p:extLst>
          </p:nvPr>
        </p:nvGraphicFramePr>
        <p:xfrm>
          <a:off x="62865" y="374190"/>
          <a:ext cx="8316860" cy="6389165"/>
        </p:xfrm>
        <a:graphic>
          <a:graphicData uri="http://schemas.openxmlformats.org/drawingml/2006/table">
            <a:tbl>
              <a:tblPr firstRow="1" bandRow="1">
                <a:tableStyleId>{5C22544A-7EE6-4342-B048-85BDC9FD1C3A}</a:tableStyleId>
              </a:tblPr>
              <a:tblGrid>
                <a:gridCol w="1626004">
                  <a:extLst>
                    <a:ext uri="{9D8B030D-6E8A-4147-A177-3AD203B41FA5}">
                      <a16:colId xmlns:a16="http://schemas.microsoft.com/office/drawing/2014/main" val="3388767451"/>
                    </a:ext>
                  </a:extLst>
                </a:gridCol>
                <a:gridCol w="1669727">
                  <a:extLst>
                    <a:ext uri="{9D8B030D-6E8A-4147-A177-3AD203B41FA5}">
                      <a16:colId xmlns:a16="http://schemas.microsoft.com/office/drawing/2014/main" val="942376715"/>
                    </a:ext>
                  </a:extLst>
                </a:gridCol>
                <a:gridCol w="1669726">
                  <a:extLst>
                    <a:ext uri="{9D8B030D-6E8A-4147-A177-3AD203B41FA5}">
                      <a16:colId xmlns:a16="http://schemas.microsoft.com/office/drawing/2014/main" val="2496387589"/>
                    </a:ext>
                  </a:extLst>
                </a:gridCol>
                <a:gridCol w="1645433">
                  <a:extLst>
                    <a:ext uri="{9D8B030D-6E8A-4147-A177-3AD203B41FA5}">
                      <a16:colId xmlns:a16="http://schemas.microsoft.com/office/drawing/2014/main" val="3008621668"/>
                    </a:ext>
                  </a:extLst>
                </a:gridCol>
                <a:gridCol w="1705970">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100" spc="0" dirty="0">
                          <a:latin typeface="+mn-lt"/>
                          <a:cs typeface="Arial" panose="020B0604020202020204" pitchFamily="34" charset="0"/>
                        </a:rPr>
                        <a:t>Raspberry Cereal Bar</a:t>
                      </a:r>
                    </a:p>
                    <a:p>
                      <a:pPr algn="ctr"/>
                      <a:r>
                        <a:rPr lang="en-US" sz="1200" spc="0" dirty="0">
                          <a:latin typeface="+mn-lt"/>
                          <a:cs typeface="Arial" panose="020B0604020202020204" pitchFamily="34" charset="0"/>
                        </a:rPr>
                        <a:t>WW Animal Cracker</a:t>
                      </a:r>
                    </a:p>
                    <a:p>
                      <a:pPr algn="ctr"/>
                      <a:r>
                        <a:rPr lang="en-US" sz="1200" spc="0" dirty="0">
                          <a:latin typeface="+mn-lt"/>
                          <a:cs typeface="Arial" panose="020B0604020202020204" pitchFamily="34" charset="0"/>
                        </a:rPr>
                        <a:t>Diced Pear Cup</a:t>
                      </a:r>
                    </a:p>
                    <a:p>
                      <a:pPr algn="ctr"/>
                      <a:r>
                        <a:rPr lang="en-US" sz="1200" spc="0" dirty="0">
                          <a:latin typeface="+mn-lt"/>
                          <a:cs typeface="Arial" panose="020B0604020202020204" pitchFamily="34" charset="0"/>
                        </a:rPr>
                        <a:t>100% Grape Juice</a:t>
                      </a:r>
                    </a:p>
                    <a:p>
                      <a:pPr algn="ctr"/>
                      <a:r>
                        <a:rPr lang="en-US" sz="1200" spc="0" dirty="0">
                          <a:latin typeface="+mn-lt"/>
                          <a:cs typeface="Arial" panose="020B0604020202020204" pitchFamily="34" charset="0"/>
                        </a:rPr>
                        <a:t>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pPr algn="ctr"/>
                      <a:r>
                        <a:rPr lang="en-US" sz="1200" b="1" spc="0" dirty="0">
                          <a:latin typeface="+mn-lt"/>
                          <a:cs typeface="Arial" panose="020B0604020202020204" pitchFamily="34" charset="0"/>
                        </a:rPr>
                        <a:t>CLOSED</a:t>
                      </a:r>
                    </a:p>
                    <a:p>
                      <a:pPr algn="ctr"/>
                      <a:r>
                        <a:rPr lang="en-US" sz="1200" b="1" spc="0" dirty="0">
                          <a:latin typeface="+mn-lt"/>
                          <a:cs typeface="Arial" panose="020B0604020202020204" pitchFamily="34" charset="0"/>
                        </a:rPr>
                        <a:t>LABOR 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Cereal: WG Trix Cereal</a:t>
                      </a:r>
                    </a:p>
                    <a:p>
                      <a:pPr algn="ctr"/>
                      <a:r>
                        <a:rPr lang="en-US" sz="1200" spc="0" dirty="0">
                          <a:latin typeface="+mn-lt"/>
                          <a:cs typeface="Arial" panose="020B0604020202020204" pitchFamily="34" charset="0"/>
                        </a:rPr>
                        <a:t>Mozzarella String Cheese</a:t>
                      </a:r>
                    </a:p>
                    <a:p>
                      <a:pPr algn="ctr"/>
                      <a:r>
                        <a:rPr lang="en-US" sz="1200" spc="0" dirty="0">
                          <a:latin typeface="+mn-lt"/>
                          <a:cs typeface="Arial" panose="020B0604020202020204" pitchFamily="34" charset="0"/>
                        </a:rPr>
                        <a:t>Fresh Banana</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WW Biscuit</a:t>
                      </a:r>
                    </a:p>
                    <a:p>
                      <a:pPr algn="ctr"/>
                      <a:r>
                        <a:rPr lang="en-US" sz="1200" spc="0" dirty="0">
                          <a:latin typeface="+mn-lt"/>
                          <a:cs typeface="Arial" panose="020B0604020202020204" pitchFamily="34" charset="0"/>
                        </a:rPr>
                        <a:t>Assorted Jelly</a:t>
                      </a:r>
                    </a:p>
                    <a:p>
                      <a:pPr algn="ctr"/>
                      <a:r>
                        <a:rPr lang="en-US" sz="1200" spc="0" dirty="0">
                          <a:latin typeface="+mn-lt"/>
                          <a:cs typeface="Arial" panose="020B0604020202020204" pitchFamily="34" charset="0"/>
                        </a:rPr>
                        <a:t>Pineapple Tidbit Cup</a:t>
                      </a:r>
                    </a:p>
                    <a:p>
                      <a:pPr algn="ctr"/>
                      <a:r>
                        <a:rPr lang="en-US" sz="1200" spc="0" dirty="0">
                          <a:latin typeface="+mn-lt"/>
                          <a:cs typeface="Arial" panose="020B0604020202020204" pitchFamily="34" charset="0"/>
                        </a:rPr>
                        <a:t>100% Grape Juice</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b="1" spc="0" dirty="0">
                          <a:latin typeface="+mn-lt"/>
                          <a:cs typeface="Arial" panose="020B0604020202020204" pitchFamily="34" charset="0"/>
                        </a:rPr>
                        <a:t>Fruit &amp; Yogurt Plate</a:t>
                      </a:r>
                      <a:endParaRPr lang="en-US" sz="1200" b="1" spc="0" dirty="0">
                        <a:latin typeface="+mn-lt"/>
                        <a:cs typeface="Arial" panose="020B0604020202020204" pitchFamily="34" charset="0"/>
                      </a:endParaRPr>
                    </a:p>
                    <a:p>
                      <a:pPr algn="ctr"/>
                      <a:r>
                        <a:rPr lang="en-US" sz="1200" spc="0" dirty="0">
                          <a:latin typeface="+mn-lt"/>
                          <a:cs typeface="Arial" panose="020B0604020202020204" pitchFamily="34" charset="0"/>
                        </a:rPr>
                        <a:t>Vanilla Yogurt</a:t>
                      </a:r>
                    </a:p>
                    <a:p>
                      <a:pPr algn="ctr"/>
                      <a:r>
                        <a:rPr lang="en-US" sz="1200" spc="0" dirty="0">
                          <a:latin typeface="+mn-lt"/>
                          <a:cs typeface="Arial" panose="020B0604020202020204" pitchFamily="34" charset="0"/>
                        </a:rPr>
                        <a:t>Granola</a:t>
                      </a:r>
                    </a:p>
                    <a:p>
                      <a:pPr algn="ctr"/>
                      <a:r>
                        <a:rPr lang="en-US" sz="1200" spc="0" dirty="0">
                          <a:latin typeface="+mn-lt"/>
                          <a:cs typeface="Arial" panose="020B0604020202020204" pitchFamily="34" charset="0"/>
                        </a:rPr>
                        <a:t>Mixed Berries</a:t>
                      </a:r>
                    </a:p>
                    <a:p>
                      <a:pPr algn="ctr"/>
                      <a:r>
                        <a:rPr lang="en-US" sz="1200" spc="0" dirty="0">
                          <a:latin typeface="+mn-lt"/>
                          <a:cs typeface="Arial" panose="020B0604020202020204" pitchFamily="34" charset="0"/>
                        </a:rPr>
                        <a:t>100% Orange Juice</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WG Blueberry Poptart</a:t>
                      </a:r>
                    </a:p>
                    <a:p>
                      <a:pPr algn="ctr"/>
                      <a:r>
                        <a:rPr lang="en-US" sz="1200" spc="0" dirty="0">
                          <a:latin typeface="+mn-lt"/>
                          <a:cs typeface="Arial" panose="020B0604020202020204" pitchFamily="34" charset="0"/>
                        </a:rPr>
                        <a:t>Mixed Fruit Cup</a:t>
                      </a:r>
                    </a:p>
                    <a:p>
                      <a:pPr algn="ctr"/>
                      <a:r>
                        <a:rPr lang="en-US" sz="1200" spc="0" dirty="0">
                          <a:latin typeface="+mn-lt"/>
                          <a:cs typeface="Arial" panose="020B0604020202020204" pitchFamily="34" charset="0"/>
                        </a:rPr>
                        <a:t>100% Apple Juice</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pPr algn="l"/>
                      <a:r>
                        <a:rPr lang="en-US" sz="1100" spc="0" dirty="0">
                          <a:latin typeface="+mn-lt"/>
                          <a:cs typeface="Arial" panose="020B0604020202020204" pitchFamily="34" charset="0"/>
                        </a:rPr>
                        <a:t>11</a:t>
                      </a:r>
                      <a:r>
                        <a:rPr lang="en-US" sz="1100" spc="0" baseline="30000" dirty="0">
                          <a:latin typeface="+mn-lt"/>
                          <a:cs typeface="Arial" panose="020B0604020202020204" pitchFamily="34" charset="0"/>
                        </a:rPr>
                        <a:t>TH</a:t>
                      </a:r>
                      <a:r>
                        <a:rPr lang="en-US" sz="1100" spc="0" dirty="0">
                          <a:latin typeface="+mn-lt"/>
                          <a:cs typeface="Arial" panose="020B0604020202020204" pitchFamily="34" charset="0"/>
                        </a:rPr>
                        <a:t> </a:t>
                      </a:r>
                      <a:r>
                        <a:rPr lang="en-US" sz="1100" b="1" spc="0" dirty="0">
                          <a:latin typeface="+mn-lt"/>
                          <a:cs typeface="Arial" panose="020B0604020202020204" pitchFamily="34" charset="0"/>
                        </a:rPr>
                        <a:t>Breakfast Sandwich</a:t>
                      </a:r>
                    </a:p>
                    <a:p>
                      <a:pPr algn="ctr"/>
                      <a:r>
                        <a:rPr lang="en-US" sz="1100" b="0" spc="0" dirty="0">
                          <a:latin typeface="+mn-lt"/>
                          <a:cs typeface="Arial" panose="020B0604020202020204" pitchFamily="34" charset="0"/>
                        </a:rPr>
                        <a:t>Egg Patty w/ Cheese</a:t>
                      </a:r>
                    </a:p>
                    <a:p>
                      <a:pPr algn="ctr"/>
                      <a:r>
                        <a:rPr lang="en-US" sz="1100" b="0" spc="0" dirty="0">
                          <a:latin typeface="+mn-lt"/>
                          <a:cs typeface="Arial" panose="020B0604020202020204" pitchFamily="34" charset="0"/>
                        </a:rPr>
                        <a:t>On WW English Muffin</a:t>
                      </a:r>
                    </a:p>
                    <a:p>
                      <a:pPr algn="ctr"/>
                      <a:r>
                        <a:rPr lang="en-US" sz="1100" b="0" spc="0" dirty="0">
                          <a:latin typeface="+mn-lt"/>
                          <a:cs typeface="Arial" panose="020B0604020202020204" pitchFamily="34" charset="0"/>
                        </a:rPr>
                        <a:t>Pineapple Tidbit Cup</a:t>
                      </a:r>
                    </a:p>
                    <a:p>
                      <a:pPr algn="ctr"/>
                      <a:r>
                        <a:rPr lang="en-US" sz="1100" b="0" spc="0" dirty="0">
                          <a:latin typeface="+mn-lt"/>
                          <a:cs typeface="Arial" panose="020B0604020202020204" pitchFamily="34" charset="0"/>
                        </a:rPr>
                        <a:t>100% Apple Juice</a:t>
                      </a:r>
                    </a:p>
                    <a:p>
                      <a:pPr algn="ctr"/>
                      <a:r>
                        <a:rPr lang="en-US" sz="11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100" spc="0" dirty="0">
                          <a:latin typeface="+mn-lt"/>
                          <a:cs typeface="Arial" panose="020B0604020202020204" pitchFamily="34" charset="0"/>
                        </a:rPr>
                        <a:t>Cereal: WG Cheerios</a:t>
                      </a:r>
                    </a:p>
                    <a:p>
                      <a:pPr algn="ctr"/>
                      <a:r>
                        <a:rPr lang="en-US" sz="1100" spc="0" dirty="0">
                          <a:latin typeface="+mn-lt"/>
                          <a:cs typeface="Arial" panose="020B0604020202020204" pitchFamily="34" charset="0"/>
                        </a:rPr>
                        <a:t>Cinnamon Goldfish Crackers</a:t>
                      </a:r>
                    </a:p>
                    <a:p>
                      <a:pPr algn="ctr"/>
                      <a:r>
                        <a:rPr lang="en-US" sz="1100" spc="0" dirty="0">
                          <a:latin typeface="+mn-lt"/>
                          <a:cs typeface="Arial" panose="020B0604020202020204" pitchFamily="34" charset="0"/>
                        </a:rPr>
                        <a:t>Fresh Banana</a:t>
                      </a:r>
                    </a:p>
                    <a:p>
                      <a:pPr algn="ctr"/>
                      <a:r>
                        <a:rPr lang="en-US" sz="11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100" spc="0" dirty="0">
                          <a:latin typeface="+mn-lt"/>
                          <a:cs typeface="Arial" panose="020B0604020202020204" pitchFamily="34" charset="0"/>
                        </a:rPr>
                        <a:t>13</a:t>
                      </a:r>
                      <a:r>
                        <a:rPr lang="en-US" sz="1100" spc="0" baseline="30000" dirty="0">
                          <a:latin typeface="+mn-lt"/>
                          <a:cs typeface="Arial" panose="020B0604020202020204" pitchFamily="34" charset="0"/>
                        </a:rPr>
                        <a:t>TH</a:t>
                      </a:r>
                      <a:r>
                        <a:rPr lang="en-US" sz="1100" spc="0" dirty="0">
                          <a:latin typeface="+mn-lt"/>
                          <a:cs typeface="Arial" panose="020B0604020202020204" pitchFamily="34" charset="0"/>
                        </a:rPr>
                        <a:t> </a:t>
                      </a:r>
                    </a:p>
                    <a:p>
                      <a:pPr algn="ctr"/>
                      <a:r>
                        <a:rPr lang="en-US" sz="1100" spc="0" dirty="0">
                          <a:latin typeface="+mn-lt"/>
                          <a:cs typeface="Arial" panose="020B0604020202020204" pitchFamily="34" charset="0"/>
                        </a:rPr>
                        <a:t>Blueberry Cereal Bar</a:t>
                      </a:r>
                    </a:p>
                    <a:p>
                      <a:pPr algn="ctr"/>
                      <a:r>
                        <a:rPr lang="en-US" sz="1100" spc="0" dirty="0">
                          <a:latin typeface="+mn-lt"/>
                          <a:cs typeface="Arial" panose="020B0604020202020204" pitchFamily="34" charset="0"/>
                        </a:rPr>
                        <a:t>Mozzarella String Cheese</a:t>
                      </a:r>
                    </a:p>
                    <a:p>
                      <a:pPr algn="ctr"/>
                      <a:r>
                        <a:rPr lang="en-US" sz="1100" spc="0" dirty="0">
                          <a:latin typeface="+mn-lt"/>
                          <a:cs typeface="Arial" panose="020B0604020202020204" pitchFamily="34" charset="0"/>
                        </a:rPr>
                        <a:t>Diced Pear Cup</a:t>
                      </a:r>
                    </a:p>
                    <a:p>
                      <a:pPr algn="ctr"/>
                      <a:r>
                        <a:rPr lang="en-US" sz="1100" spc="0" dirty="0">
                          <a:latin typeface="+mn-lt"/>
                          <a:cs typeface="Arial" panose="020B0604020202020204" pitchFamily="34" charset="0"/>
                        </a:rPr>
                        <a:t>100% Grape Juice</a:t>
                      </a:r>
                    </a:p>
                    <a:p>
                      <a:pPr algn="ctr"/>
                      <a:r>
                        <a:rPr lang="en-US" sz="11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b="1" spc="0" dirty="0">
                          <a:latin typeface="+mn-lt"/>
                          <a:cs typeface="Arial" panose="020B0604020202020204" pitchFamily="34" charset="0"/>
                        </a:rPr>
                        <a:t>Breakfast Tacos - 2</a:t>
                      </a:r>
                    </a:p>
                    <a:p>
                      <a:pPr algn="ctr"/>
                      <a:r>
                        <a:rPr lang="en-US" sz="1100" b="0" spc="0" dirty="0">
                          <a:latin typeface="+mn-lt"/>
                          <a:cs typeface="Arial" panose="020B0604020202020204" pitchFamily="34" charset="0"/>
                        </a:rPr>
                        <a:t>Potato &amp; Egg on</a:t>
                      </a:r>
                    </a:p>
                    <a:p>
                      <a:pPr algn="ctr"/>
                      <a:r>
                        <a:rPr lang="en-US" sz="1100" b="0" spc="0" dirty="0">
                          <a:latin typeface="+mn-lt"/>
                          <a:cs typeface="Arial" panose="020B0604020202020204" pitchFamily="34" charset="0"/>
                        </a:rPr>
                        <a:t>WW Tortilla</a:t>
                      </a:r>
                    </a:p>
                    <a:p>
                      <a:pPr algn="ctr"/>
                      <a:r>
                        <a:rPr lang="en-US" sz="1100" b="0" spc="0" dirty="0">
                          <a:latin typeface="+mn-lt"/>
                          <a:cs typeface="Arial" panose="020B0604020202020204" pitchFamily="34" charset="0"/>
                        </a:rPr>
                        <a:t>Mixed Fruit Cup</a:t>
                      </a:r>
                    </a:p>
                    <a:p>
                      <a:pPr algn="ctr"/>
                      <a:r>
                        <a:rPr lang="en-US" sz="1100" b="0" spc="0" dirty="0">
                          <a:latin typeface="+mn-lt"/>
                          <a:cs typeface="Arial" panose="020B0604020202020204" pitchFamily="34" charset="0"/>
                        </a:rPr>
                        <a:t>100% Orange Juice</a:t>
                      </a:r>
                    </a:p>
                    <a:p>
                      <a:pPr algn="ctr"/>
                      <a:r>
                        <a:rPr lang="en-US" sz="11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WG Waffle</a:t>
                      </a:r>
                    </a:p>
                    <a:p>
                      <a:pPr algn="ctr"/>
                      <a:r>
                        <a:rPr lang="en-US" sz="1200" spc="0" dirty="0">
                          <a:latin typeface="+mn-lt"/>
                          <a:cs typeface="Arial" panose="020B0604020202020204" pitchFamily="34" charset="0"/>
                        </a:rPr>
                        <a:t>Cinn/Raisin Peaches</a:t>
                      </a:r>
                    </a:p>
                    <a:p>
                      <a:pPr algn="ctr"/>
                      <a:r>
                        <a:rPr lang="en-US" sz="1200" spc="0" dirty="0">
                          <a:latin typeface="+mn-lt"/>
                          <a:cs typeface="Arial" panose="020B0604020202020204" pitchFamily="34" charset="0"/>
                        </a:rPr>
                        <a:t>100% Apple Juice</a:t>
                      </a:r>
                    </a:p>
                    <a:p>
                      <a:pPr algn="ctr"/>
                      <a:r>
                        <a:rPr lang="en-US" sz="1200" spc="0" dirty="0">
                          <a:latin typeface="+mn-lt"/>
                          <a:cs typeface="Arial" panose="020B0604020202020204" pitchFamily="34" charset="0"/>
                        </a:rPr>
                        <a:t>Milk</a:t>
                      </a:r>
                    </a:p>
                    <a:p>
                      <a:pPr algn="ctr"/>
                      <a:r>
                        <a:rPr lang="en-US" sz="1200" spc="0" dirty="0">
                          <a:latin typeface="+mn-lt"/>
                          <a:cs typeface="Arial" panose="020B0604020202020204" pitchFamily="34" charset="0"/>
                        </a:rPr>
                        <a:t>(Syrup)</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pPr algn="l"/>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b="1" spc="0" dirty="0">
                          <a:latin typeface="+mn-lt"/>
                          <a:cs typeface="Arial" panose="020B0604020202020204" pitchFamily="34" charset="0"/>
                        </a:rPr>
                        <a:t>Breakfast Sandwich</a:t>
                      </a:r>
                    </a:p>
                    <a:p>
                      <a:pPr algn="ctr"/>
                      <a:r>
                        <a:rPr lang="en-US" sz="1200" b="0" spc="0" dirty="0">
                          <a:latin typeface="+mn-lt"/>
                          <a:cs typeface="Arial" panose="020B0604020202020204" pitchFamily="34" charset="0"/>
                        </a:rPr>
                        <a:t>Turkey Canadian Bacon w/ Cheese on WG Biscuit</a:t>
                      </a:r>
                    </a:p>
                    <a:p>
                      <a:pPr algn="ctr"/>
                      <a:r>
                        <a:rPr lang="en-US" sz="1200" b="0" spc="0" dirty="0">
                          <a:latin typeface="+mn-lt"/>
                          <a:cs typeface="Arial" panose="020B0604020202020204" pitchFamily="34" charset="0"/>
                        </a:rPr>
                        <a:t>Cinn/Raisin Apples</a:t>
                      </a:r>
                    </a:p>
                    <a:p>
                      <a:pPr algn="ctr"/>
                      <a:r>
                        <a:rPr lang="en-US" sz="12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100" spc="0" dirty="0">
                          <a:latin typeface="+mn-lt"/>
                          <a:cs typeface="Arial" panose="020B0604020202020204" pitchFamily="34" charset="0"/>
                        </a:rPr>
                        <a:t>Cereal: WG Frosted Flakes</a:t>
                      </a:r>
                      <a:endParaRPr lang="en-US" sz="800" spc="0" dirty="0">
                        <a:latin typeface="+mn-lt"/>
                        <a:cs typeface="Arial" panose="020B0604020202020204" pitchFamily="34" charset="0"/>
                      </a:endParaRPr>
                    </a:p>
                    <a:p>
                      <a:pPr algn="ctr"/>
                      <a:r>
                        <a:rPr lang="en-US" sz="1200" spc="0" dirty="0">
                          <a:latin typeface="+mn-lt"/>
                          <a:cs typeface="Arial" panose="020B0604020202020204" pitchFamily="34" charset="0"/>
                        </a:rPr>
                        <a:t>Mozzarella String Cheese</a:t>
                      </a:r>
                    </a:p>
                    <a:p>
                      <a:pPr algn="ctr"/>
                      <a:r>
                        <a:rPr lang="en-US" sz="1200" spc="0" dirty="0">
                          <a:latin typeface="+mn-lt"/>
                          <a:cs typeface="Arial" panose="020B0604020202020204" pitchFamily="34" charset="0"/>
                        </a:rPr>
                        <a:t>Fresh Banana</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WG Waffle</a:t>
                      </a:r>
                    </a:p>
                    <a:p>
                      <a:pPr algn="ctr"/>
                      <a:r>
                        <a:rPr lang="en-US" sz="1200" spc="0" dirty="0">
                          <a:latin typeface="+mn-lt"/>
                          <a:cs typeface="Arial" panose="020B0604020202020204" pitchFamily="34" charset="0"/>
                        </a:rPr>
                        <a:t>Cinn/Raisin Peaches</a:t>
                      </a:r>
                    </a:p>
                    <a:p>
                      <a:pPr algn="ctr"/>
                      <a:r>
                        <a:rPr lang="en-US" sz="1200" spc="0" dirty="0">
                          <a:latin typeface="+mn-lt"/>
                          <a:cs typeface="Arial" panose="020B0604020202020204" pitchFamily="34" charset="0"/>
                        </a:rPr>
                        <a:t>100% Grape Juice</a:t>
                      </a:r>
                    </a:p>
                    <a:p>
                      <a:pPr algn="ctr"/>
                      <a:r>
                        <a:rPr lang="en-US" sz="1200" spc="0" dirty="0">
                          <a:latin typeface="+mn-lt"/>
                          <a:cs typeface="Arial" panose="020B0604020202020204" pitchFamily="34" charset="0"/>
                        </a:rPr>
                        <a:t>Milk</a:t>
                      </a:r>
                    </a:p>
                    <a:p>
                      <a:pPr algn="ctr"/>
                      <a:r>
                        <a:rPr lang="en-US" sz="1200" spc="0" dirty="0">
                          <a:latin typeface="+mn-lt"/>
                          <a:cs typeface="Arial" panose="020B0604020202020204" pitchFamily="34" charset="0"/>
                        </a:rPr>
                        <a:t>(Syrup)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100" b="1" spc="0" dirty="0">
                          <a:latin typeface="+mn-lt"/>
                          <a:cs typeface="Arial" panose="020B0604020202020204" pitchFamily="34" charset="0"/>
                        </a:rPr>
                        <a:t>Fruit &amp; Yogurt Plate</a:t>
                      </a:r>
                    </a:p>
                    <a:p>
                      <a:pPr algn="ctr"/>
                      <a:r>
                        <a:rPr lang="en-US" sz="1200" b="0" spc="0" dirty="0">
                          <a:latin typeface="+mn-lt"/>
                          <a:cs typeface="Arial" panose="020B0604020202020204" pitchFamily="34" charset="0"/>
                        </a:rPr>
                        <a:t>Vanilla Yogurt</a:t>
                      </a:r>
                    </a:p>
                    <a:p>
                      <a:pPr algn="ctr"/>
                      <a:r>
                        <a:rPr lang="en-US" sz="1200" b="0" spc="0" dirty="0">
                          <a:latin typeface="+mn-lt"/>
                          <a:cs typeface="Arial" panose="020B0604020202020204" pitchFamily="34" charset="0"/>
                        </a:rPr>
                        <a:t>Cinnamon Granola</a:t>
                      </a:r>
                    </a:p>
                    <a:p>
                      <a:pPr algn="ctr"/>
                      <a:r>
                        <a:rPr lang="en-US" sz="1200" b="0" spc="0" dirty="0">
                          <a:latin typeface="+mn-lt"/>
                          <a:cs typeface="Arial" panose="020B0604020202020204" pitchFamily="34" charset="0"/>
                        </a:rPr>
                        <a:t>Diced Mango</a:t>
                      </a:r>
                    </a:p>
                    <a:p>
                      <a:pPr algn="ctr"/>
                      <a:r>
                        <a:rPr lang="en-US" sz="1200" b="0" spc="0" dirty="0">
                          <a:latin typeface="+mn-lt"/>
                          <a:cs typeface="Arial" panose="020B0604020202020204" pitchFamily="34" charset="0"/>
                        </a:rPr>
                        <a:t>100% Orange Juice</a:t>
                      </a:r>
                    </a:p>
                    <a:p>
                      <a:pPr algn="ctr"/>
                      <a:r>
                        <a:rPr lang="en-US" sz="12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pPr algn="ctr"/>
                      <a:r>
                        <a:rPr lang="en-US" sz="1200" b="1" spc="0" dirty="0">
                          <a:latin typeface="+mn-lt"/>
                          <a:cs typeface="Arial" panose="020B0604020202020204" pitchFamily="34" charset="0"/>
                        </a:rPr>
                        <a:t>CLOSED</a:t>
                      </a:r>
                    </a:p>
                    <a:p>
                      <a:pPr algn="ctr"/>
                      <a:r>
                        <a:rPr lang="en-US" sz="1200" b="1" spc="0" dirty="0">
                          <a:latin typeface="+mn-lt"/>
                          <a:cs typeface="Arial" panose="020B0604020202020204" pitchFamily="34" charset="0"/>
                        </a:rPr>
                        <a:t>STAFF 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endParaRPr lang="en-US" sz="1200" spc="0" dirty="0">
                        <a:latin typeface="+mn-lt"/>
                        <a:cs typeface="Arial" panose="020B0604020202020204" pitchFamily="34" charset="0"/>
                      </a:endParaRPr>
                    </a:p>
                    <a:p>
                      <a:pPr algn="ctr"/>
                      <a:r>
                        <a:rPr lang="en-US" sz="1100" spc="0" dirty="0">
                          <a:latin typeface="+mn-lt"/>
                          <a:cs typeface="Arial" panose="020B0604020202020204" pitchFamily="34" charset="0"/>
                        </a:rPr>
                        <a:t>WW French Toast Sticks</a:t>
                      </a:r>
                    </a:p>
                    <a:p>
                      <a:pPr algn="ctr"/>
                      <a:r>
                        <a:rPr lang="en-US" sz="1100" spc="0" dirty="0">
                          <a:latin typeface="+mn-lt"/>
                          <a:cs typeface="Arial" panose="020B0604020202020204" pitchFamily="34" charset="0"/>
                        </a:rPr>
                        <a:t>Cinn/Raisin Peaches</a:t>
                      </a:r>
                    </a:p>
                    <a:p>
                      <a:pPr algn="ctr"/>
                      <a:r>
                        <a:rPr lang="en-US" sz="1100" spc="0" dirty="0">
                          <a:latin typeface="+mn-lt"/>
                          <a:cs typeface="Arial" panose="020B0604020202020204" pitchFamily="34" charset="0"/>
                        </a:rPr>
                        <a:t>Milk</a:t>
                      </a:r>
                    </a:p>
                    <a:p>
                      <a:pPr algn="ctr"/>
                      <a:r>
                        <a:rPr lang="en-US" sz="1100" spc="0" dirty="0">
                          <a:latin typeface="+mn-lt"/>
                          <a:cs typeface="Arial" panose="020B0604020202020204" pitchFamily="34" charset="0"/>
                        </a:rPr>
                        <a:t>(Syrup)</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endParaRPr lang="en-US" sz="1200" spc="0" dirty="0">
                        <a:latin typeface="+mn-lt"/>
                        <a:cs typeface="Arial" panose="020B0604020202020204" pitchFamily="34" charset="0"/>
                      </a:endParaRPr>
                    </a:p>
                    <a:p>
                      <a:pPr algn="ctr"/>
                      <a:r>
                        <a:rPr lang="en-US" sz="1100" spc="0" dirty="0">
                          <a:latin typeface="+mn-lt"/>
                          <a:cs typeface="Arial" panose="020B0604020202020204" pitchFamily="34" charset="0"/>
                        </a:rPr>
                        <a:t>Cereal: WG Cinnamon Toasters</a:t>
                      </a:r>
                    </a:p>
                    <a:p>
                      <a:pPr algn="ctr"/>
                      <a:r>
                        <a:rPr lang="en-US" sz="1200" spc="0" dirty="0">
                          <a:latin typeface="+mn-lt"/>
                          <a:cs typeface="Arial" panose="020B0604020202020204" pitchFamily="34" charset="0"/>
                        </a:rPr>
                        <a:t>Honey Graham Crackers</a:t>
                      </a:r>
                    </a:p>
                    <a:p>
                      <a:pPr algn="ctr"/>
                      <a:r>
                        <a:rPr lang="en-US" sz="1200" spc="0" dirty="0">
                          <a:latin typeface="+mn-lt"/>
                          <a:cs typeface="Arial" panose="020B0604020202020204" pitchFamily="34" charset="0"/>
                        </a:rPr>
                        <a:t>Fresh Banana</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b="1" spc="0" dirty="0">
                          <a:latin typeface="+mn-lt"/>
                          <a:cs typeface="Arial" panose="020B0604020202020204" pitchFamily="34" charset="0"/>
                        </a:rPr>
                        <a:t>Breakfast Sandwich</a:t>
                      </a:r>
                    </a:p>
                    <a:p>
                      <a:pPr algn="ctr"/>
                      <a:r>
                        <a:rPr lang="en-US" sz="1100" b="0" spc="0" dirty="0">
                          <a:latin typeface="+mn-lt"/>
                          <a:cs typeface="Arial" panose="020B0604020202020204" pitchFamily="34" charset="0"/>
                        </a:rPr>
                        <a:t>Turkey Sausage Patty</a:t>
                      </a:r>
                    </a:p>
                    <a:p>
                      <a:pPr algn="ctr"/>
                      <a:r>
                        <a:rPr lang="en-US" sz="1200" b="0" spc="0" dirty="0">
                          <a:latin typeface="+mn-lt"/>
                          <a:cs typeface="Arial" panose="020B0604020202020204" pitchFamily="34" charset="0"/>
                        </a:rPr>
                        <a:t>WW English Muffin</a:t>
                      </a:r>
                    </a:p>
                    <a:p>
                      <a:pPr algn="ctr"/>
                      <a:r>
                        <a:rPr lang="en-US" sz="1200" b="0" spc="0" dirty="0">
                          <a:latin typeface="+mn-lt"/>
                          <a:cs typeface="Arial" panose="020B0604020202020204" pitchFamily="34" charset="0"/>
                        </a:rPr>
                        <a:t>Cinn/Raisin Apples</a:t>
                      </a:r>
                    </a:p>
                    <a:p>
                      <a:pPr algn="ctr"/>
                      <a:r>
                        <a:rPr lang="en-US" sz="1100" b="0" spc="0" dirty="0">
                          <a:latin typeface="+mn-lt"/>
                          <a:cs typeface="Arial" panose="020B0604020202020204" pitchFamily="34" charset="0"/>
                        </a:rPr>
                        <a:t>100% Orange Juice</a:t>
                      </a:r>
                    </a:p>
                    <a:p>
                      <a:pPr algn="ctr"/>
                      <a:r>
                        <a:rPr lang="en-US" sz="11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b="1" spc="0" dirty="0">
                          <a:latin typeface="+mn-lt"/>
                          <a:cs typeface="Arial" panose="020B0604020202020204" pitchFamily="34" charset="0"/>
                        </a:rPr>
                        <a:t>Breakfast Tacos – 2</a:t>
                      </a:r>
                    </a:p>
                    <a:p>
                      <a:pPr algn="ctr"/>
                      <a:r>
                        <a:rPr lang="en-US" sz="1200" b="0" spc="0" dirty="0">
                          <a:latin typeface="+mn-lt"/>
                          <a:cs typeface="Arial" panose="020B0604020202020204" pitchFamily="34" charset="0"/>
                        </a:rPr>
                        <a:t>Bean &amp; Cheese on</a:t>
                      </a:r>
                    </a:p>
                    <a:p>
                      <a:pPr algn="ctr"/>
                      <a:r>
                        <a:rPr lang="en-US" sz="1200" b="0" spc="0" dirty="0">
                          <a:latin typeface="+mn-lt"/>
                          <a:cs typeface="Arial" panose="020B0604020202020204" pitchFamily="34" charset="0"/>
                        </a:rPr>
                        <a:t>WW Tortilla</a:t>
                      </a:r>
                    </a:p>
                    <a:p>
                      <a:pPr algn="ctr"/>
                      <a:r>
                        <a:rPr lang="en-US" sz="1200" b="0" spc="0" dirty="0">
                          <a:latin typeface="+mn-lt"/>
                          <a:cs typeface="Arial" panose="020B0604020202020204" pitchFamily="34" charset="0"/>
                        </a:rPr>
                        <a:t>Mixed Fruit Cup</a:t>
                      </a:r>
                    </a:p>
                    <a:p>
                      <a:pPr algn="ctr"/>
                      <a:r>
                        <a:rPr lang="en-US" sz="1100" b="0" spc="0" dirty="0">
                          <a:latin typeface="+mn-lt"/>
                          <a:cs typeface="Arial" panose="020B0604020202020204" pitchFamily="34" charset="0"/>
                        </a:rPr>
                        <a:t>100% Apple Juice</a:t>
                      </a:r>
                    </a:p>
                    <a:p>
                      <a:pPr algn="ctr"/>
                      <a:r>
                        <a:rPr lang="en-US" sz="11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spc="0" dirty="0">
                          <a:latin typeface="+mn-lt"/>
                          <a:cs typeface="Arial" panose="020B0604020202020204" pitchFamily="34" charset="0"/>
                        </a:rPr>
                        <a:t>Raspberry Cereal Bar</a:t>
                      </a:r>
                    </a:p>
                    <a:p>
                      <a:pPr algn="ctr"/>
                      <a:r>
                        <a:rPr lang="en-US" sz="1200" spc="0" dirty="0">
                          <a:latin typeface="+mn-lt"/>
                          <a:cs typeface="Arial" panose="020B0604020202020204" pitchFamily="34" charset="0"/>
                        </a:rPr>
                        <a:t>WW Animal Cracker</a:t>
                      </a:r>
                    </a:p>
                    <a:p>
                      <a:pPr algn="ctr"/>
                      <a:r>
                        <a:rPr lang="en-US" sz="1200" spc="0" dirty="0">
                          <a:latin typeface="+mn-lt"/>
                          <a:cs typeface="Arial" panose="020B0604020202020204" pitchFamily="34" charset="0"/>
                        </a:rPr>
                        <a:t>Diced Pear Cup</a:t>
                      </a:r>
                    </a:p>
                    <a:p>
                      <a:pPr algn="ctr"/>
                      <a:r>
                        <a:rPr lang="en-US" sz="1200" spc="0" dirty="0">
                          <a:latin typeface="+mn-lt"/>
                          <a:cs typeface="Arial" panose="020B0604020202020204" pitchFamily="34" charset="0"/>
                        </a:rPr>
                        <a:t>100% Grape Juice</a:t>
                      </a:r>
                    </a:p>
                    <a:p>
                      <a:pPr algn="ctr"/>
                      <a:r>
                        <a:rPr lang="en-US" sz="12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94C3DB2D-DEAC-0276-201B-44791698B14C}"/>
              </a:ext>
            </a:extLst>
          </p:cNvPr>
          <p:cNvSpPr>
            <a:spLocks noGrp="1"/>
          </p:cNvSpPr>
          <p:nvPr>
            <p:ph type="dt" sz="half" idx="2"/>
          </p:nvPr>
        </p:nvSpPr>
        <p:spPr/>
        <p:txBody>
          <a:bodyPr/>
          <a:lstStyle/>
          <a:p>
            <a:pPr algn="r"/>
            <a:r>
              <a:rPr lang="en-US" dirty="0"/>
              <a:t>Updated 9/1/2023</a:t>
            </a:r>
          </a:p>
          <a:p>
            <a:pPr algn="r"/>
            <a:r>
              <a:rPr lang="en-US" dirty="0" err="1"/>
              <a:t>www.SquareMeals.org</a:t>
            </a:r>
            <a:endParaRPr lang="en-US" dirty="0"/>
          </a:p>
        </p:txBody>
      </p:sp>
    </p:spTree>
    <p:extLst>
      <p:ext uri="{BB962C8B-B14F-4D97-AF65-F5344CB8AC3E}">
        <p14:creationId xmlns:p14="http://schemas.microsoft.com/office/powerpoint/2010/main" val="105411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85B525-4141-2F68-2650-30B74BABB291}"/>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cs typeface="Arial Black" panose="020B0604020202020204" pitchFamily="34" charset="0"/>
              </a:rPr>
              <a:t>Garcia Intermediate </a:t>
            </a:r>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 Lunch</a:t>
            </a:r>
            <a:endParaRPr lang="en-US" dirty="0"/>
          </a:p>
        </p:txBody>
      </p:sp>
      <p:sp>
        <p:nvSpPr>
          <p:cNvPr id="14" name="Title 13">
            <a:extLst>
              <a:ext uri="{FF2B5EF4-FFF2-40B4-BE49-F238E27FC236}">
                <a16:creationId xmlns:a16="http://schemas.microsoft.com/office/drawing/2014/main" id="{FEE373EB-9712-D842-BEE5-6CB30B5D1C48}"/>
              </a:ext>
            </a:extLst>
          </p:cNvPr>
          <p:cNvSpPr txBox="1">
            <a:spLocks noGrp="1"/>
          </p:cNvSpPr>
          <p:nvPr>
            <p:ph type="title" idx="4294967295"/>
          </p:nvPr>
        </p:nvSpPr>
        <p:spPr>
          <a:xfrm>
            <a:off x="8251254" y="396445"/>
            <a:ext cx="1919532" cy="543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4800" b="0" i="0" u="none" strike="noStrike" kern="1200" cap="none" spc="-300" normalizeH="0" baseline="0" noProof="0" dirty="0">
                <a:ln w="38100">
                  <a:solidFill>
                    <a:schemeClr val="tx1"/>
                  </a:solidFill>
                </a:ln>
                <a:solidFill>
                  <a:schemeClr val="bg1"/>
                </a:solidFill>
                <a:effectLst/>
                <a:uLnTx/>
                <a:uFillTx/>
                <a:latin typeface="Arial Black" panose="020B0604020202020204" pitchFamily="34" charset="0"/>
                <a:ea typeface="+mn-ea"/>
                <a:cs typeface="Arial Black" panose="020B0604020202020204" pitchFamily="34" charset="0"/>
              </a:rPr>
              <a:t>SEPT</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3" name="TextBox 12">
            <a:extLst>
              <a:ext uri="{FF2B5EF4-FFF2-40B4-BE49-F238E27FC236}">
                <a16:creationId xmlns:a16="http://schemas.microsoft.com/office/drawing/2014/main" id="{9C39FF61-632F-744D-E44B-3CCDD1D2B667}"/>
              </a:ext>
            </a:extLst>
          </p:cNvPr>
          <p:cNvSpPr txBox="1"/>
          <p:nvPr/>
        </p:nvSpPr>
        <p:spPr>
          <a:xfrm>
            <a:off x="8499846" y="3655367"/>
            <a:ext cx="1527463" cy="830997"/>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Key Terms: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dirty="0">
                <a:ln w="28575">
                  <a:noFill/>
                </a:ln>
                <a:latin typeface="Calibri" panose="020F0502020204030204" pitchFamily="34" charset="0"/>
                <a:cs typeface="Calibri" panose="020F0502020204030204" pitchFamily="34" charset="0"/>
              </a:rPr>
              <a:t>FF = Fat-Free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dirty="0">
                <a:ln w="28575">
                  <a:noFill/>
                </a:ln>
                <a:latin typeface="Calibri" panose="020F0502020204030204" pitchFamily="34" charset="0"/>
                <a:cs typeface="Calibri" panose="020F0502020204030204" pitchFamily="34" charset="0"/>
              </a:rPr>
              <a:t>WG = Whole Grain</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n w="28575">
                  <a:noFill/>
                </a:ln>
                <a:solidFill>
                  <a:schemeClr val="tx1"/>
                </a:solidFill>
                <a:latin typeface="Calibri" panose="020F0502020204030204" pitchFamily="34" charset="0"/>
                <a:cs typeface="Calibri" panose="020F0502020204030204" pitchFamily="34" charset="0"/>
              </a:rPr>
              <a:t>WW = Whole Wheat</a:t>
            </a:r>
          </a:p>
        </p:txBody>
      </p:sp>
      <p:graphicFrame>
        <p:nvGraphicFramePr>
          <p:cNvPr id="5" name="Table 3">
            <a:extLst>
              <a:ext uri="{FF2B5EF4-FFF2-40B4-BE49-F238E27FC236}">
                <a16:creationId xmlns:a16="http://schemas.microsoft.com/office/drawing/2014/main" id="{5627085F-490D-B47F-4026-B3C1667CBE93}"/>
              </a:ext>
            </a:extLst>
          </p:cNvPr>
          <p:cNvGraphicFramePr>
            <a:graphicFrameLocks noGrp="1"/>
          </p:cNvGraphicFramePr>
          <p:nvPr>
            <p:extLst>
              <p:ext uri="{D42A27DB-BD31-4B8C-83A1-F6EECF244321}">
                <p14:modId xmlns:p14="http://schemas.microsoft.com/office/powerpoint/2010/main" val="3450114535"/>
              </p:ext>
            </p:extLst>
          </p:nvPr>
        </p:nvGraphicFramePr>
        <p:xfrm>
          <a:off x="67861" y="353687"/>
          <a:ext cx="8275257" cy="6378133"/>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163468">
                <a:tc>
                  <a:txBody>
                    <a:bodyPr/>
                    <a:lstStyle/>
                    <a:p>
                      <a:pPr algn="ctr"/>
                      <a:r>
                        <a:rPr lang="en-US" sz="14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809376">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000" spc="0" dirty="0">
                          <a:latin typeface="+mn-lt"/>
                          <a:cs typeface="Arial" panose="020B0604020202020204" pitchFamily="34" charset="0"/>
                        </a:rPr>
                        <a:t>1</a:t>
                      </a:r>
                      <a:r>
                        <a:rPr lang="en-US" sz="1000" spc="0" baseline="30000" dirty="0">
                          <a:latin typeface="+mn-lt"/>
                          <a:cs typeface="Arial" panose="020B0604020202020204" pitchFamily="34" charset="0"/>
                        </a:rPr>
                        <a:t>ST</a:t>
                      </a:r>
                      <a:r>
                        <a:rPr lang="en-US" sz="1000" spc="0" dirty="0">
                          <a:latin typeface="+mn-lt"/>
                          <a:cs typeface="Arial" panose="020B0604020202020204" pitchFamily="34" charset="0"/>
                        </a:rPr>
                        <a:t>       </a:t>
                      </a:r>
                      <a:r>
                        <a:rPr lang="en-US" sz="1100" b="1" spc="0" dirty="0">
                          <a:latin typeface="+mn-lt"/>
                          <a:cs typeface="Arial" panose="020B0604020202020204" pitchFamily="34" charset="0"/>
                        </a:rPr>
                        <a:t>Papa John’s Pizza</a:t>
                      </a:r>
                    </a:p>
                    <a:p>
                      <a:pPr algn="ctr"/>
                      <a:r>
                        <a:rPr lang="en-US" sz="900" spc="0" dirty="0">
                          <a:latin typeface="+mn-lt"/>
                          <a:cs typeface="Arial" panose="020B0604020202020204" pitchFamily="34" charset="0"/>
                        </a:rPr>
                        <a:t>WW Cheese or Pepperoni Pizza</a:t>
                      </a:r>
                    </a:p>
                    <a:p>
                      <a:pPr algn="ctr"/>
                      <a:r>
                        <a:rPr lang="en-US" sz="1000" spc="0" dirty="0">
                          <a:latin typeface="+mn-lt"/>
                          <a:cs typeface="Arial" panose="020B0604020202020204" pitchFamily="34" charset="0"/>
                        </a:rPr>
                        <a:t>Baby Carrots</a:t>
                      </a:r>
                    </a:p>
                    <a:p>
                      <a:pPr algn="ctr"/>
                      <a:r>
                        <a:rPr lang="en-US" sz="1000" spc="0" dirty="0">
                          <a:latin typeface="+mn-lt"/>
                          <a:cs typeface="Arial" panose="020B0604020202020204" pitchFamily="34" charset="0"/>
                        </a:rPr>
                        <a:t>Side Salad</a:t>
                      </a:r>
                    </a:p>
                    <a:p>
                      <a:pPr algn="ctr"/>
                      <a:r>
                        <a:rPr lang="en-US" sz="1000" spc="0" dirty="0">
                          <a:latin typeface="+mn-lt"/>
                          <a:cs typeface="Arial" panose="020B0604020202020204" pitchFamily="34" charset="0"/>
                        </a:rPr>
                        <a:t>Fresh Whole Fruit</a:t>
                      </a:r>
                    </a:p>
                    <a:p>
                      <a:pPr algn="ctr"/>
                      <a:r>
                        <a:rPr lang="en-US" sz="1050" spc="0" dirty="0">
                          <a:latin typeface="+mn-lt"/>
                          <a:cs typeface="Arial" panose="020B0604020202020204" pitchFamily="34" charset="0"/>
                        </a:rPr>
                        <a:t>Milk</a:t>
                      </a:r>
                    </a:p>
                    <a:p>
                      <a:pPr algn="ctr"/>
                      <a:r>
                        <a:rPr lang="en-US" sz="1000" spc="0" dirty="0">
                          <a:latin typeface="+mn-lt"/>
                          <a:cs typeface="Arial" panose="020B0604020202020204" pitchFamily="34" charset="0"/>
                        </a:rPr>
                        <a:t>(FF Ranch Dressing)</a:t>
                      </a:r>
                    </a:p>
                    <a:p>
                      <a:pPr algn="ctr"/>
                      <a:endParaRPr lang="en-US" sz="6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059649">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pPr algn="ctr"/>
                      <a:r>
                        <a:rPr lang="en-US" sz="1200" b="1" spc="0" dirty="0">
                          <a:latin typeface="+mn-lt"/>
                          <a:cs typeface="Arial" panose="020B0604020202020204" pitchFamily="34" charset="0"/>
                        </a:rPr>
                        <a:t>CLOSED</a:t>
                      </a:r>
                    </a:p>
                    <a:p>
                      <a:pPr algn="ctr"/>
                      <a:r>
                        <a:rPr lang="en-US" sz="1200" b="1" spc="0" dirty="0">
                          <a:latin typeface="+mn-lt"/>
                          <a:cs typeface="Arial" panose="020B0604020202020204" pitchFamily="34" charset="0"/>
                        </a:rPr>
                        <a:t>LABOR DAY</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100" spc="0" dirty="0">
                          <a:latin typeface="+mn-lt"/>
                          <a:cs typeface="Arial" panose="020B0604020202020204" pitchFamily="34" charset="0"/>
                        </a:rPr>
                        <a:t>5</a:t>
                      </a:r>
                      <a:r>
                        <a:rPr lang="en-US" sz="11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100" spc="0" dirty="0">
                          <a:latin typeface="+mn-lt"/>
                          <a:cs typeface="Arial" panose="020B0604020202020204" pitchFamily="34" charset="0"/>
                        </a:rPr>
                        <a:t>Breaded Steak Fingers</a:t>
                      </a:r>
                    </a:p>
                    <a:p>
                      <a:pPr algn="ctr"/>
                      <a:r>
                        <a:rPr lang="en-US" sz="1100" spc="0" dirty="0">
                          <a:latin typeface="+mn-lt"/>
                          <a:cs typeface="Arial" panose="020B0604020202020204" pitchFamily="34" charset="0"/>
                        </a:rPr>
                        <a:t>Mashed Potatoes</a:t>
                      </a:r>
                    </a:p>
                    <a:p>
                      <a:pPr algn="ctr"/>
                      <a:r>
                        <a:rPr lang="en-US" sz="1100" spc="0" dirty="0">
                          <a:latin typeface="+mn-lt"/>
                          <a:cs typeface="Arial" panose="020B0604020202020204" pitchFamily="34" charset="0"/>
                        </a:rPr>
                        <a:t>Normandy Veggie Blend</a:t>
                      </a:r>
                    </a:p>
                    <a:p>
                      <a:pPr algn="ctr"/>
                      <a:r>
                        <a:rPr lang="en-US" sz="1100" spc="0" dirty="0">
                          <a:latin typeface="+mn-lt"/>
                          <a:cs typeface="Arial" panose="020B0604020202020204" pitchFamily="34" charset="0"/>
                        </a:rPr>
                        <a:t>Fresh Whole Fruit</a:t>
                      </a:r>
                    </a:p>
                    <a:p>
                      <a:pPr algn="ctr"/>
                      <a:r>
                        <a:rPr lang="en-US" sz="1100" spc="0" dirty="0">
                          <a:latin typeface="+mn-lt"/>
                          <a:cs typeface="Arial" panose="020B0604020202020204" pitchFamily="34" charset="0"/>
                        </a:rPr>
                        <a:t>Milk</a:t>
                      </a:r>
                    </a:p>
                    <a:p>
                      <a:pPr algn="ctr"/>
                      <a:r>
                        <a:rPr lang="en-US" sz="1100" spc="0" dirty="0">
                          <a:latin typeface="+mn-lt"/>
                          <a:cs typeface="Arial" panose="020B0604020202020204" pitchFamily="34" charset="0"/>
                        </a:rPr>
                        <a:t>(Ketchup)</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100" spc="0" dirty="0">
                          <a:latin typeface="+mn-lt"/>
                          <a:cs typeface="Arial" panose="020B0604020202020204" pitchFamily="34" charset="0"/>
                        </a:rPr>
                        <a:t>6</a:t>
                      </a:r>
                      <a:r>
                        <a:rPr lang="en-US" sz="1100" spc="0" baseline="30000" dirty="0">
                          <a:latin typeface="+mn-lt"/>
                          <a:cs typeface="Arial" panose="020B0604020202020204" pitchFamily="34" charset="0"/>
                        </a:rPr>
                        <a:t>TH</a:t>
                      </a:r>
                      <a:r>
                        <a:rPr lang="en-US" sz="1100" spc="0" dirty="0">
                          <a:latin typeface="+mn-lt"/>
                          <a:cs typeface="Arial" panose="020B0604020202020204" pitchFamily="34" charset="0"/>
                        </a:rPr>
                        <a:t>   Cheeseburger on</a:t>
                      </a:r>
                    </a:p>
                    <a:p>
                      <a:pPr algn="ctr"/>
                      <a:r>
                        <a:rPr lang="en-US" sz="1100" spc="0" dirty="0">
                          <a:latin typeface="+mn-lt"/>
                          <a:cs typeface="Arial" panose="020B0604020202020204" pitchFamily="34" charset="0"/>
                        </a:rPr>
                        <a:t>WW Hamburger Bun</a:t>
                      </a:r>
                    </a:p>
                    <a:p>
                      <a:pPr algn="ctr"/>
                      <a:r>
                        <a:rPr lang="en-US" sz="1100" spc="0" dirty="0">
                          <a:latin typeface="+mn-lt"/>
                          <a:cs typeface="Arial" panose="020B0604020202020204" pitchFamily="34" charset="0"/>
                        </a:rPr>
                        <a:t>Tater Tots</a:t>
                      </a:r>
                    </a:p>
                    <a:p>
                      <a:pPr algn="ctr"/>
                      <a:r>
                        <a:rPr lang="en-US" sz="1050" spc="0" dirty="0">
                          <a:latin typeface="+mn-lt"/>
                          <a:cs typeface="Arial" panose="020B0604020202020204" pitchFamily="34" charset="0"/>
                        </a:rPr>
                        <a:t>Buttered Carrots</a:t>
                      </a:r>
                    </a:p>
                    <a:p>
                      <a:pPr algn="ctr"/>
                      <a:r>
                        <a:rPr lang="en-US" sz="1050" spc="0" dirty="0">
                          <a:latin typeface="+mn-lt"/>
                          <a:cs typeface="Arial" panose="020B0604020202020204" pitchFamily="34" charset="0"/>
                        </a:rPr>
                        <a:t>Fresh Whole Fruit</a:t>
                      </a:r>
                    </a:p>
                    <a:p>
                      <a:pPr algn="ctr"/>
                      <a:r>
                        <a:rPr lang="en-US" sz="1050" spc="0" dirty="0">
                          <a:latin typeface="+mn-lt"/>
                          <a:cs typeface="Arial" panose="020B0604020202020204" pitchFamily="34" charset="0"/>
                        </a:rPr>
                        <a:t>Milk</a:t>
                      </a:r>
                    </a:p>
                    <a:p>
                      <a:pPr algn="ctr"/>
                      <a:r>
                        <a:rPr lang="en-US" sz="1050" spc="0" dirty="0">
                          <a:latin typeface="+mn-lt"/>
                          <a:cs typeface="Arial" panose="020B0604020202020204" pitchFamily="34" charset="0"/>
                        </a:rPr>
                        <a:t>(Ketchup; Mustard)</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000" b="1" spc="0" dirty="0">
                          <a:latin typeface="+mn-lt"/>
                          <a:cs typeface="Arial" panose="020B0604020202020204" pitchFamily="34" charset="0"/>
                        </a:rPr>
                        <a:t>Papa John’s Pizza</a:t>
                      </a:r>
                    </a:p>
                    <a:p>
                      <a:pPr algn="ctr"/>
                      <a:r>
                        <a:rPr lang="en-US" sz="900" spc="0" dirty="0">
                          <a:latin typeface="+mn-lt"/>
                          <a:cs typeface="Arial" panose="020B0604020202020204" pitchFamily="34" charset="0"/>
                        </a:rPr>
                        <a:t>WW Cheese or Pepperoni Pizza</a:t>
                      </a:r>
                    </a:p>
                    <a:p>
                      <a:pPr algn="ctr"/>
                      <a:r>
                        <a:rPr lang="en-US" sz="900" spc="0" dirty="0">
                          <a:latin typeface="+mn-lt"/>
                          <a:cs typeface="Arial" panose="020B0604020202020204" pitchFamily="34" charset="0"/>
                        </a:rPr>
                        <a:t>Baby Carrots</a:t>
                      </a:r>
                    </a:p>
                    <a:p>
                      <a:pPr algn="ctr"/>
                      <a:r>
                        <a:rPr lang="en-US" sz="900" spc="0" dirty="0">
                          <a:latin typeface="+mn-lt"/>
                          <a:cs typeface="Arial" panose="020B0604020202020204" pitchFamily="34" charset="0"/>
                        </a:rPr>
                        <a:t>Side Salad</a:t>
                      </a:r>
                    </a:p>
                    <a:p>
                      <a:pPr algn="ctr"/>
                      <a:r>
                        <a:rPr lang="en-US" sz="900" spc="0" dirty="0">
                          <a:latin typeface="+mn-lt"/>
                          <a:cs typeface="Arial" panose="020B0604020202020204" pitchFamily="34" charset="0"/>
                        </a:rPr>
                        <a:t>Fresh Whole Fruit</a:t>
                      </a:r>
                    </a:p>
                    <a:p>
                      <a:pPr algn="ctr"/>
                      <a:r>
                        <a:rPr lang="en-US" sz="900" spc="0" dirty="0">
                          <a:latin typeface="+mn-lt"/>
                          <a:cs typeface="Arial" panose="020B0604020202020204" pitchFamily="34" charset="0"/>
                        </a:rPr>
                        <a:t>Milk</a:t>
                      </a:r>
                    </a:p>
                    <a:p>
                      <a:pPr algn="ctr"/>
                      <a:r>
                        <a:rPr lang="en-US" sz="900" spc="0" dirty="0">
                          <a:latin typeface="+mn-lt"/>
                          <a:cs typeface="Arial" panose="020B0604020202020204" pitchFamily="34" charset="0"/>
                        </a:rPr>
                        <a:t>(FF Ranch Dressing)</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8</a:t>
                      </a:r>
                      <a:r>
                        <a:rPr lang="en-US" sz="900" spc="0" baseline="30000" dirty="0">
                          <a:latin typeface="+mn-lt"/>
                          <a:cs typeface="Arial" panose="020B0604020202020204" pitchFamily="34" charset="0"/>
                        </a:rPr>
                        <a:t>TH</a:t>
                      </a:r>
                      <a:r>
                        <a:rPr lang="en-US" sz="1000" spc="0" dirty="0">
                          <a:latin typeface="+mn-lt"/>
                          <a:cs typeface="Arial" panose="020B0604020202020204" pitchFamily="34" charset="0"/>
                        </a:rPr>
                        <a:t>    </a:t>
                      </a:r>
                      <a:r>
                        <a:rPr lang="en-US" sz="800" b="1" spc="0" dirty="0">
                          <a:latin typeface="+mn-lt"/>
                          <a:cs typeface="Arial" panose="020B0604020202020204" pitchFamily="34" charset="0"/>
                        </a:rPr>
                        <a:t>Sack Lunches – Early Release</a:t>
                      </a:r>
                    </a:p>
                    <a:p>
                      <a:pPr algn="ctr"/>
                      <a:r>
                        <a:rPr lang="en-US" sz="900" spc="0" dirty="0">
                          <a:latin typeface="+mn-lt"/>
                          <a:cs typeface="Arial" panose="020B0604020202020204" pitchFamily="34" charset="0"/>
                        </a:rPr>
                        <a:t>Sliced Turkey</a:t>
                      </a:r>
                    </a:p>
                    <a:p>
                      <a:pPr algn="ctr"/>
                      <a:r>
                        <a:rPr lang="en-US" sz="900" spc="0" dirty="0">
                          <a:latin typeface="+mn-lt"/>
                          <a:cs typeface="Arial" panose="020B0604020202020204" pitchFamily="34" charset="0"/>
                        </a:rPr>
                        <a:t>Sliced Cheese</a:t>
                      </a:r>
                    </a:p>
                    <a:p>
                      <a:pPr algn="ctr"/>
                      <a:r>
                        <a:rPr lang="en-US" sz="900" spc="0" dirty="0">
                          <a:latin typeface="+mn-lt"/>
                          <a:cs typeface="Arial" panose="020B0604020202020204" pitchFamily="34" charset="0"/>
                        </a:rPr>
                        <a:t>WW Bread</a:t>
                      </a:r>
                    </a:p>
                    <a:p>
                      <a:pPr algn="ctr"/>
                      <a:r>
                        <a:rPr lang="en-US" sz="900" spc="0" dirty="0">
                          <a:latin typeface="+mn-lt"/>
                          <a:cs typeface="Arial" panose="020B0604020202020204" pitchFamily="34" charset="0"/>
                        </a:rPr>
                        <a:t>Celery Sticks</a:t>
                      </a:r>
                    </a:p>
                    <a:p>
                      <a:pPr algn="ctr"/>
                      <a:r>
                        <a:rPr lang="en-US" sz="900" spc="0" dirty="0">
                          <a:latin typeface="+mn-lt"/>
                          <a:cs typeface="Arial" panose="020B0604020202020204" pitchFamily="34" charset="0"/>
                        </a:rPr>
                        <a:t>Fresh Orange Wedges</a:t>
                      </a:r>
                    </a:p>
                    <a:p>
                      <a:pPr algn="ctr"/>
                      <a:r>
                        <a:rPr lang="en-US" sz="900" spc="0" dirty="0">
                          <a:latin typeface="+mn-lt"/>
                          <a:cs typeface="Arial" panose="020B0604020202020204" pitchFamily="34" charset="0"/>
                        </a:rPr>
                        <a:t>Milk</a:t>
                      </a:r>
                    </a:p>
                    <a:p>
                      <a:pPr algn="ctr"/>
                      <a:r>
                        <a:rPr lang="en-US" sz="900" spc="0" dirty="0">
                          <a:latin typeface="+mn-lt"/>
                          <a:cs typeface="Arial" panose="020B0604020202020204" pitchFamily="34" charset="0"/>
                        </a:rPr>
                        <a:t>(FF Ranch Dressing)</a:t>
                      </a:r>
                      <a:endParaRPr lang="en-US" sz="5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141176">
                <a:tc>
                  <a:txBody>
                    <a:bodyPr/>
                    <a:lstStyle/>
                    <a:p>
                      <a:pPr algn="l"/>
                      <a:r>
                        <a:rPr lang="en-US" sz="1050" spc="0" dirty="0">
                          <a:latin typeface="+mn-lt"/>
                          <a:cs typeface="Arial" panose="020B0604020202020204" pitchFamily="34" charset="0"/>
                        </a:rPr>
                        <a:t>11</a:t>
                      </a:r>
                      <a:r>
                        <a:rPr lang="en-US" sz="1050" spc="0" baseline="30000" dirty="0">
                          <a:latin typeface="+mn-lt"/>
                          <a:cs typeface="Arial" panose="020B0604020202020204" pitchFamily="34" charset="0"/>
                        </a:rPr>
                        <a:t>TH</a:t>
                      </a:r>
                      <a:r>
                        <a:rPr lang="en-US" sz="1050" spc="0" dirty="0">
                          <a:latin typeface="+mn-lt"/>
                          <a:cs typeface="Arial" panose="020B0604020202020204" pitchFamily="34" charset="0"/>
                        </a:rPr>
                        <a:t> </a:t>
                      </a:r>
                      <a:r>
                        <a:rPr lang="en-US" sz="950" b="0" spc="0" dirty="0">
                          <a:latin typeface="+mn-lt"/>
                          <a:cs typeface="Arial" panose="020B0604020202020204" pitchFamily="34" charset="0"/>
                        </a:rPr>
                        <a:t>Spaghetti &amp;  Meatballs</a:t>
                      </a:r>
                    </a:p>
                    <a:p>
                      <a:pPr algn="ctr"/>
                      <a:r>
                        <a:rPr lang="en-US" sz="1050" b="0" spc="0" dirty="0">
                          <a:latin typeface="+mn-lt"/>
                          <a:cs typeface="Arial" panose="020B0604020202020204" pitchFamily="34" charset="0"/>
                        </a:rPr>
                        <a:t>Beef Meatballs &amp; Sauce</a:t>
                      </a:r>
                    </a:p>
                    <a:p>
                      <a:pPr algn="ctr"/>
                      <a:r>
                        <a:rPr lang="en-US" sz="1050" b="0" spc="0" dirty="0">
                          <a:latin typeface="+mn-lt"/>
                          <a:cs typeface="Arial" panose="020B0604020202020204" pitchFamily="34" charset="0"/>
                        </a:rPr>
                        <a:t>On WW Spaghetti</a:t>
                      </a:r>
                    </a:p>
                    <a:p>
                      <a:pPr algn="ctr"/>
                      <a:r>
                        <a:rPr lang="en-US" sz="1050" b="0" spc="0" dirty="0">
                          <a:latin typeface="+mn-lt"/>
                          <a:cs typeface="Arial" panose="020B0604020202020204" pitchFamily="34" charset="0"/>
                        </a:rPr>
                        <a:t>Steamed Broccoli</a:t>
                      </a:r>
                    </a:p>
                    <a:p>
                      <a:pPr algn="ctr"/>
                      <a:r>
                        <a:rPr lang="en-US" sz="1050" b="0" spc="0" dirty="0">
                          <a:latin typeface="+mn-lt"/>
                          <a:cs typeface="Arial" panose="020B0604020202020204" pitchFamily="34" charset="0"/>
                        </a:rPr>
                        <a:t>Buttered Yellow Squash</a:t>
                      </a:r>
                    </a:p>
                    <a:p>
                      <a:pPr algn="ctr"/>
                      <a:r>
                        <a:rPr lang="en-US" sz="1050" b="0" spc="0" dirty="0">
                          <a:latin typeface="+mn-lt"/>
                          <a:cs typeface="Arial" panose="020B0604020202020204" pitchFamily="34" charset="0"/>
                        </a:rPr>
                        <a:t>Fresh Whole Fruit</a:t>
                      </a:r>
                    </a:p>
                    <a:p>
                      <a:pPr algn="ctr"/>
                      <a:r>
                        <a:rPr lang="en-US" sz="105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100" spc="0" dirty="0">
                          <a:latin typeface="+mn-lt"/>
                          <a:cs typeface="Arial" panose="020B0604020202020204" pitchFamily="34" charset="0"/>
                        </a:rPr>
                        <a:t>12</a:t>
                      </a:r>
                      <a:r>
                        <a:rPr lang="en-US" sz="1100" spc="0" baseline="30000" dirty="0">
                          <a:latin typeface="+mn-lt"/>
                          <a:cs typeface="Arial" panose="020B0604020202020204" pitchFamily="34" charset="0"/>
                        </a:rPr>
                        <a:t>TH</a:t>
                      </a:r>
                      <a:r>
                        <a:rPr lang="en-US" sz="1200" spc="0" baseline="30000" dirty="0">
                          <a:latin typeface="+mn-lt"/>
                          <a:cs typeface="Arial" panose="020B0604020202020204" pitchFamily="34" charset="0"/>
                        </a:rPr>
                        <a:t>    </a:t>
                      </a:r>
                      <a:r>
                        <a:rPr lang="en-US" sz="1200" spc="0" dirty="0">
                          <a:latin typeface="+mn-lt"/>
                          <a:cs typeface="Arial" panose="020B0604020202020204" pitchFamily="34" charset="0"/>
                        </a:rPr>
                        <a:t> </a:t>
                      </a:r>
                      <a:r>
                        <a:rPr lang="en-US" sz="1100" b="1" spc="0" dirty="0">
                          <a:latin typeface="+mn-lt"/>
                          <a:cs typeface="Arial" panose="020B0604020202020204" pitchFamily="34" charset="0"/>
                        </a:rPr>
                        <a:t>Taco Tuesday</a:t>
                      </a:r>
                      <a:endParaRPr lang="en-US" sz="1100" spc="0" dirty="0">
                        <a:latin typeface="+mn-lt"/>
                        <a:cs typeface="Arial" panose="020B0604020202020204" pitchFamily="34" charset="0"/>
                      </a:endParaRPr>
                    </a:p>
                    <a:p>
                      <a:pPr algn="ctr"/>
                      <a:r>
                        <a:rPr lang="en-US" sz="1050" spc="0" dirty="0">
                          <a:latin typeface="+mn-lt"/>
                          <a:cs typeface="Arial" panose="020B0604020202020204" pitchFamily="34" charset="0"/>
                        </a:rPr>
                        <a:t>Ground Turkey &amp; Cheese</a:t>
                      </a:r>
                    </a:p>
                    <a:p>
                      <a:pPr algn="ctr"/>
                      <a:r>
                        <a:rPr lang="en-US" sz="1050" spc="0" dirty="0">
                          <a:latin typeface="+mn-lt"/>
                          <a:cs typeface="Arial" panose="020B0604020202020204" pitchFamily="34" charset="0"/>
                        </a:rPr>
                        <a:t>w/ WW Tortilla</a:t>
                      </a:r>
                    </a:p>
                    <a:p>
                      <a:pPr algn="ctr"/>
                      <a:r>
                        <a:rPr lang="en-US" sz="1050" spc="0" dirty="0">
                          <a:latin typeface="+mn-lt"/>
                          <a:cs typeface="Arial" panose="020B0604020202020204" pitchFamily="34" charset="0"/>
                        </a:rPr>
                        <a:t>Lettuce/Tomato Cup</a:t>
                      </a:r>
                    </a:p>
                    <a:p>
                      <a:pPr algn="ctr"/>
                      <a:r>
                        <a:rPr lang="en-US" sz="1100" spc="0" dirty="0">
                          <a:latin typeface="+mn-lt"/>
                          <a:cs typeface="Arial" panose="020B0604020202020204" pitchFamily="34" charset="0"/>
                        </a:rPr>
                        <a:t>Pinto Beans</a:t>
                      </a:r>
                    </a:p>
                    <a:p>
                      <a:pPr algn="ctr"/>
                      <a:r>
                        <a:rPr lang="en-US" sz="1000" spc="0" dirty="0">
                          <a:latin typeface="+mn-lt"/>
                          <a:cs typeface="Arial" panose="020B0604020202020204" pitchFamily="34" charset="0"/>
                        </a:rPr>
                        <a:t>Fresh Whole Fruit</a:t>
                      </a:r>
                    </a:p>
                    <a:p>
                      <a:pPr algn="ctr"/>
                      <a:r>
                        <a:rPr lang="en-US" sz="100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100" spc="0" dirty="0">
                          <a:latin typeface="+mn-lt"/>
                          <a:cs typeface="Arial" panose="020B0604020202020204" pitchFamily="34" charset="0"/>
                        </a:rPr>
                        <a:t>13</a:t>
                      </a:r>
                      <a:r>
                        <a:rPr lang="en-US" sz="11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050" spc="0" dirty="0">
                          <a:latin typeface="+mn-lt"/>
                          <a:cs typeface="Arial" panose="020B0604020202020204" pitchFamily="34" charset="0"/>
                        </a:rPr>
                        <a:t>Turkey Hot Dog on</a:t>
                      </a:r>
                    </a:p>
                    <a:p>
                      <a:pPr algn="ctr"/>
                      <a:r>
                        <a:rPr lang="en-US" sz="1050" spc="0" dirty="0">
                          <a:latin typeface="+mn-lt"/>
                          <a:cs typeface="Arial" panose="020B0604020202020204" pitchFamily="34" charset="0"/>
                        </a:rPr>
                        <a:t>WW Hot Dog Bun</a:t>
                      </a:r>
                    </a:p>
                    <a:p>
                      <a:pPr algn="ctr"/>
                      <a:r>
                        <a:rPr lang="en-US" sz="1050" spc="0" dirty="0">
                          <a:latin typeface="+mn-lt"/>
                          <a:cs typeface="Arial" panose="020B0604020202020204" pitchFamily="34" charset="0"/>
                        </a:rPr>
                        <a:t>Sweet Potato Tots</a:t>
                      </a:r>
                    </a:p>
                    <a:p>
                      <a:pPr algn="ctr"/>
                      <a:r>
                        <a:rPr lang="en-US" sz="1050" spc="0" dirty="0">
                          <a:latin typeface="+mn-lt"/>
                          <a:cs typeface="Arial" panose="020B0604020202020204" pitchFamily="34" charset="0"/>
                        </a:rPr>
                        <a:t>Green Beans</a:t>
                      </a:r>
                    </a:p>
                    <a:p>
                      <a:pPr algn="ctr"/>
                      <a:r>
                        <a:rPr lang="en-US" sz="1050" spc="0" dirty="0">
                          <a:latin typeface="+mn-lt"/>
                          <a:cs typeface="Arial" panose="020B0604020202020204" pitchFamily="34" charset="0"/>
                        </a:rPr>
                        <a:t>Fresh Whole Fruit</a:t>
                      </a:r>
                    </a:p>
                    <a:p>
                      <a:pPr algn="ctr"/>
                      <a:r>
                        <a:rPr lang="en-US" sz="1050" spc="0" dirty="0">
                          <a:latin typeface="+mn-lt"/>
                          <a:cs typeface="Arial" panose="020B0604020202020204" pitchFamily="34" charset="0"/>
                        </a:rPr>
                        <a:t>Milk</a:t>
                      </a:r>
                    </a:p>
                    <a:p>
                      <a:pPr algn="ctr"/>
                      <a:r>
                        <a:rPr lang="en-US" sz="900" spc="0" dirty="0">
                          <a:latin typeface="+mn-lt"/>
                          <a:cs typeface="Arial" panose="020B0604020202020204" pitchFamily="34" charset="0"/>
                        </a:rPr>
                        <a:t>(Ketchup; Mustard)</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spc="0" dirty="0">
                          <a:latin typeface="+mn-lt"/>
                          <a:cs typeface="Arial" panose="020B0604020202020204" pitchFamily="34" charset="0"/>
                        </a:rPr>
                        <a:t>14</a:t>
                      </a:r>
                      <a:r>
                        <a:rPr lang="en-US" sz="1000" spc="0" baseline="30000" dirty="0">
                          <a:latin typeface="+mn-lt"/>
                          <a:cs typeface="Arial" panose="020B0604020202020204" pitchFamily="34" charset="0"/>
                        </a:rPr>
                        <a:t>TH</a:t>
                      </a:r>
                      <a:r>
                        <a:rPr lang="en-US" sz="1000" spc="0" dirty="0">
                          <a:latin typeface="+mn-lt"/>
                          <a:cs typeface="Arial" panose="020B0604020202020204" pitchFamily="34" charset="0"/>
                        </a:rPr>
                        <a:t> </a:t>
                      </a:r>
                      <a:r>
                        <a:rPr lang="en-US" sz="1000" b="0" spc="0" dirty="0">
                          <a:latin typeface="+mn-lt"/>
                          <a:cs typeface="Arial" panose="020B0604020202020204" pitchFamily="34" charset="0"/>
                        </a:rPr>
                        <a:t> </a:t>
                      </a:r>
                      <a:r>
                        <a:rPr lang="en-US" sz="1000" b="1" spc="0" dirty="0">
                          <a:latin typeface="+mn-lt"/>
                          <a:cs typeface="Arial" panose="020B0604020202020204" pitchFamily="34" charset="0"/>
                        </a:rPr>
                        <a:t>Sweet &amp; Sour Chicken</a:t>
                      </a:r>
                    </a:p>
                    <a:p>
                      <a:pPr algn="ctr"/>
                      <a:r>
                        <a:rPr lang="en-US" sz="900" b="0" spc="0" dirty="0">
                          <a:latin typeface="+mn-lt"/>
                          <a:cs typeface="Arial" panose="020B0604020202020204" pitchFamily="34" charset="0"/>
                        </a:rPr>
                        <a:t>WG Chicken Nuggets w/ Sweet &amp; Sour Sauce over</a:t>
                      </a:r>
                    </a:p>
                    <a:p>
                      <a:pPr algn="ctr"/>
                      <a:r>
                        <a:rPr lang="en-US" sz="900" b="0" spc="0" dirty="0">
                          <a:latin typeface="+mn-lt"/>
                          <a:cs typeface="Arial" panose="020B0604020202020204" pitchFamily="34" charset="0"/>
                        </a:rPr>
                        <a:t>Steamed Brown Rice</a:t>
                      </a:r>
                    </a:p>
                    <a:p>
                      <a:pPr algn="ctr"/>
                      <a:r>
                        <a:rPr lang="en-US" sz="900" b="0" spc="0" dirty="0">
                          <a:latin typeface="+mn-lt"/>
                          <a:cs typeface="Arial" panose="020B0604020202020204" pitchFamily="34" charset="0"/>
                        </a:rPr>
                        <a:t>Mixed Veggie Blend</a:t>
                      </a:r>
                    </a:p>
                    <a:p>
                      <a:pPr algn="ctr"/>
                      <a:r>
                        <a:rPr lang="en-US" sz="900" b="0" spc="0" dirty="0">
                          <a:latin typeface="+mn-lt"/>
                          <a:cs typeface="Arial" panose="020B0604020202020204" pitchFamily="34" charset="0"/>
                        </a:rPr>
                        <a:t>Seasoned Zucchini</a:t>
                      </a:r>
                    </a:p>
                    <a:p>
                      <a:pPr algn="ctr"/>
                      <a:r>
                        <a:rPr lang="en-US" sz="900" b="0" spc="0" dirty="0">
                          <a:latin typeface="+mn-lt"/>
                          <a:cs typeface="Arial" panose="020B0604020202020204" pitchFamily="34" charset="0"/>
                        </a:rPr>
                        <a:t>Fresh Whole Fruit</a:t>
                      </a:r>
                    </a:p>
                    <a:p>
                      <a:pPr algn="ctr"/>
                      <a:r>
                        <a:rPr lang="en-US" sz="900" b="0" spc="0" dirty="0">
                          <a:latin typeface="+mn-lt"/>
                          <a:cs typeface="Arial" panose="020B0604020202020204" pitchFamily="34" charset="0"/>
                        </a:rPr>
                        <a:t>Milk</a:t>
                      </a:r>
                      <a:endParaRPr lang="en-US" sz="1050" b="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15</a:t>
                      </a:r>
                      <a:r>
                        <a:rPr lang="en-US" sz="900" spc="0" baseline="30000" dirty="0">
                          <a:latin typeface="+mn-lt"/>
                          <a:cs typeface="Arial" panose="020B0604020202020204" pitchFamily="34" charset="0"/>
                        </a:rPr>
                        <a:t>TH</a:t>
                      </a:r>
                      <a:r>
                        <a:rPr lang="en-US" sz="1000" spc="0" dirty="0">
                          <a:latin typeface="+mn-lt"/>
                          <a:cs typeface="Arial" panose="020B0604020202020204" pitchFamily="34" charset="0"/>
                        </a:rPr>
                        <a:t>    </a:t>
                      </a:r>
                      <a:r>
                        <a:rPr lang="en-US" sz="1050" b="1" spc="0" dirty="0">
                          <a:latin typeface="+mn-lt"/>
                          <a:cs typeface="Arial" panose="020B0604020202020204" pitchFamily="34" charset="0"/>
                        </a:rPr>
                        <a:t>Papa John’s Pizza</a:t>
                      </a:r>
                    </a:p>
                    <a:p>
                      <a:pPr algn="ctr"/>
                      <a:r>
                        <a:rPr lang="en-US" sz="900" spc="0" dirty="0">
                          <a:latin typeface="+mn-lt"/>
                          <a:cs typeface="Arial" panose="020B0604020202020204" pitchFamily="34" charset="0"/>
                        </a:rPr>
                        <a:t>WW Cheese or Pepperoni Pizza</a:t>
                      </a:r>
                    </a:p>
                    <a:p>
                      <a:pPr algn="ctr"/>
                      <a:r>
                        <a:rPr lang="en-US" sz="900" spc="0" dirty="0">
                          <a:latin typeface="+mn-lt"/>
                          <a:cs typeface="Arial" panose="020B0604020202020204" pitchFamily="34" charset="0"/>
                        </a:rPr>
                        <a:t>Baby Carrots</a:t>
                      </a:r>
                    </a:p>
                    <a:p>
                      <a:pPr algn="ctr"/>
                      <a:r>
                        <a:rPr lang="en-US" sz="900" spc="0" dirty="0">
                          <a:latin typeface="+mn-lt"/>
                          <a:cs typeface="Arial" panose="020B0604020202020204" pitchFamily="34" charset="0"/>
                        </a:rPr>
                        <a:t>Side Salad</a:t>
                      </a:r>
                    </a:p>
                    <a:p>
                      <a:pPr algn="ctr"/>
                      <a:r>
                        <a:rPr lang="en-US" sz="900" spc="0" dirty="0">
                          <a:latin typeface="+mn-lt"/>
                          <a:cs typeface="Arial" panose="020B0604020202020204" pitchFamily="34" charset="0"/>
                        </a:rPr>
                        <a:t>Fresh Whole Fruit</a:t>
                      </a:r>
                    </a:p>
                    <a:p>
                      <a:pPr algn="ctr"/>
                      <a:r>
                        <a:rPr lang="en-US" sz="900" spc="0" dirty="0">
                          <a:latin typeface="+mn-lt"/>
                          <a:cs typeface="Arial" panose="020B0604020202020204" pitchFamily="34" charset="0"/>
                        </a:rPr>
                        <a:t>Milk</a:t>
                      </a:r>
                    </a:p>
                    <a:p>
                      <a:pPr algn="ctr"/>
                      <a:r>
                        <a:rPr lang="en-US" sz="900" spc="0" dirty="0">
                          <a:latin typeface="+mn-lt"/>
                          <a:cs typeface="Arial" panose="020B0604020202020204" pitchFamily="34" charset="0"/>
                        </a:rPr>
                        <a:t>(FF Ranch Dressing)</a:t>
                      </a:r>
                      <a:endParaRPr lang="en-US" sz="5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pPr algn="l"/>
                      <a:r>
                        <a:rPr lang="en-US" sz="1100" spc="0" dirty="0">
                          <a:latin typeface="+mn-lt"/>
                          <a:cs typeface="Arial" panose="020B0604020202020204" pitchFamily="34" charset="0"/>
                        </a:rPr>
                        <a:t>18</a:t>
                      </a:r>
                      <a:r>
                        <a:rPr lang="en-US" sz="1100" spc="0" baseline="30000" dirty="0">
                          <a:latin typeface="+mn-lt"/>
                          <a:cs typeface="Arial" panose="020B0604020202020204" pitchFamily="34" charset="0"/>
                        </a:rPr>
                        <a:t>TH</a:t>
                      </a:r>
                      <a:r>
                        <a:rPr lang="en-US" sz="1100" spc="0" dirty="0">
                          <a:latin typeface="+mn-lt"/>
                          <a:cs typeface="Arial" panose="020B0604020202020204" pitchFamily="34" charset="0"/>
                        </a:rPr>
                        <a:t> </a:t>
                      </a:r>
                      <a:r>
                        <a:rPr lang="en-US" sz="1050" b="0" spc="0" dirty="0">
                          <a:latin typeface="+mn-lt"/>
                          <a:cs typeface="Arial" panose="020B0604020202020204" pitchFamily="34" charset="0"/>
                        </a:rPr>
                        <a:t>WG Chicken Nuggets</a:t>
                      </a:r>
                    </a:p>
                    <a:p>
                      <a:pPr algn="ctr"/>
                      <a:r>
                        <a:rPr lang="en-US" sz="1100" b="0" spc="0" dirty="0">
                          <a:latin typeface="+mn-lt"/>
                          <a:cs typeface="Arial" panose="020B0604020202020204" pitchFamily="34" charset="0"/>
                        </a:rPr>
                        <a:t>Mashed Potatoes</a:t>
                      </a:r>
                    </a:p>
                    <a:p>
                      <a:pPr algn="ctr"/>
                      <a:r>
                        <a:rPr lang="en-US" sz="1100" b="0" spc="0" dirty="0">
                          <a:latin typeface="+mn-lt"/>
                          <a:cs typeface="Arial" panose="020B0604020202020204" pitchFamily="34" charset="0"/>
                        </a:rPr>
                        <a:t>Broccoli w/ Cheese</a:t>
                      </a:r>
                    </a:p>
                    <a:p>
                      <a:pPr algn="ctr"/>
                      <a:r>
                        <a:rPr lang="en-US" sz="1100" b="0" spc="0" dirty="0">
                          <a:latin typeface="+mn-lt"/>
                          <a:cs typeface="Arial" panose="020B0604020202020204" pitchFamily="34" charset="0"/>
                        </a:rPr>
                        <a:t>Fresh Whole Fruit</a:t>
                      </a:r>
                    </a:p>
                    <a:p>
                      <a:pPr algn="ctr"/>
                      <a:r>
                        <a:rPr lang="en-US" sz="1050" b="0" spc="0" dirty="0">
                          <a:latin typeface="+mn-lt"/>
                          <a:cs typeface="Arial" panose="020B0604020202020204" pitchFamily="34" charset="0"/>
                        </a:rPr>
                        <a:t>Milk</a:t>
                      </a:r>
                    </a:p>
                    <a:p>
                      <a:pPr algn="ctr"/>
                      <a:r>
                        <a:rPr lang="en-US" sz="1050" b="0" spc="0" dirty="0">
                          <a:latin typeface="+mn-lt"/>
                          <a:cs typeface="Arial" panose="020B0604020202020204" pitchFamily="34" charset="0"/>
                        </a:rPr>
                        <a:t>(Ketchup</a:t>
                      </a:r>
                      <a:r>
                        <a:rPr lang="en-US" sz="1200" b="0" spc="0" dirty="0">
                          <a:latin typeface="+mn-lt"/>
                          <a:cs typeface="Arial" panose="020B0604020202020204" pitchFamily="34" charset="0"/>
                        </a:rPr>
                        <a:t>)</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spc="0" dirty="0">
                          <a:latin typeface="+mn-lt"/>
                          <a:cs typeface="Arial" panose="020B0604020202020204" pitchFamily="34" charset="0"/>
                        </a:rPr>
                        <a:t>19</a:t>
                      </a:r>
                      <a:r>
                        <a:rPr lang="en-US" sz="1100" spc="0" baseline="30000" dirty="0">
                          <a:latin typeface="+mn-lt"/>
                          <a:cs typeface="Arial" panose="020B0604020202020204" pitchFamily="34" charset="0"/>
                        </a:rPr>
                        <a:t>TH</a:t>
                      </a:r>
                      <a:r>
                        <a:rPr lang="en-US" sz="1100" spc="0" dirty="0">
                          <a:latin typeface="+mn-lt"/>
                          <a:cs typeface="Arial" panose="020B0604020202020204" pitchFamily="34" charset="0"/>
                        </a:rPr>
                        <a:t> Lemon Herb Chicken</a:t>
                      </a:r>
                    </a:p>
                    <a:p>
                      <a:pPr algn="ctr"/>
                      <a:r>
                        <a:rPr lang="en-US" sz="1100" spc="0" dirty="0">
                          <a:latin typeface="+mn-lt"/>
                          <a:cs typeface="Arial" panose="020B0604020202020204" pitchFamily="34" charset="0"/>
                        </a:rPr>
                        <a:t>WW Roll</a:t>
                      </a:r>
                    </a:p>
                    <a:p>
                      <a:pPr algn="ctr"/>
                      <a:r>
                        <a:rPr lang="en-US" sz="1100" spc="0" dirty="0">
                          <a:latin typeface="+mn-lt"/>
                          <a:cs typeface="Arial" panose="020B0604020202020204" pitchFamily="34" charset="0"/>
                        </a:rPr>
                        <a:t>Pinto Beans</a:t>
                      </a:r>
                    </a:p>
                    <a:p>
                      <a:pPr algn="ctr"/>
                      <a:r>
                        <a:rPr lang="en-US" sz="1100" spc="0" dirty="0">
                          <a:latin typeface="+mn-lt"/>
                          <a:cs typeface="Arial" panose="020B0604020202020204" pitchFamily="34" charset="0"/>
                        </a:rPr>
                        <a:t>Buttered Carrots</a:t>
                      </a:r>
                    </a:p>
                    <a:p>
                      <a:pPr algn="ctr"/>
                      <a:r>
                        <a:rPr lang="en-US" sz="1100" spc="0" dirty="0">
                          <a:latin typeface="+mn-lt"/>
                          <a:cs typeface="Arial" panose="020B0604020202020204" pitchFamily="34" charset="0"/>
                        </a:rPr>
                        <a:t>Fresh Whole Fruit</a:t>
                      </a:r>
                    </a:p>
                    <a:p>
                      <a:pPr algn="ctr"/>
                      <a:r>
                        <a:rPr lang="en-US" sz="1100" spc="0" dirty="0">
                          <a:latin typeface="+mn-lt"/>
                          <a:cs typeface="Arial" panose="020B0604020202020204" pitchFamily="34" charset="0"/>
                        </a:rPr>
                        <a:t>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050" spc="0" dirty="0">
                          <a:latin typeface="+mn-lt"/>
                          <a:cs typeface="Arial" panose="020B0604020202020204" pitchFamily="34" charset="0"/>
                        </a:rPr>
                        <a:t>20</a:t>
                      </a:r>
                      <a:r>
                        <a:rPr lang="en-US" sz="1050" spc="0" baseline="30000" dirty="0">
                          <a:latin typeface="+mn-lt"/>
                          <a:cs typeface="Arial" panose="020B0604020202020204" pitchFamily="34" charset="0"/>
                        </a:rPr>
                        <a:t>TH</a:t>
                      </a:r>
                      <a:r>
                        <a:rPr lang="en-US" sz="1050" spc="0" dirty="0">
                          <a:latin typeface="+mn-lt"/>
                          <a:cs typeface="Arial" panose="020B0604020202020204" pitchFamily="34" charset="0"/>
                        </a:rPr>
                        <a:t> </a:t>
                      </a:r>
                      <a:r>
                        <a:rPr lang="en-US" sz="900" b="1" spc="0" dirty="0">
                          <a:latin typeface="+mn-lt"/>
                          <a:cs typeface="Arial" panose="020B0604020202020204" pitchFamily="34" charset="0"/>
                        </a:rPr>
                        <a:t>Spaghetti &amp; Meat Sauce</a:t>
                      </a:r>
                    </a:p>
                    <a:p>
                      <a:pPr algn="ctr"/>
                      <a:r>
                        <a:rPr lang="en-US" sz="1050" b="0" spc="0" dirty="0">
                          <a:latin typeface="+mn-lt"/>
                          <a:cs typeface="Arial" panose="020B0604020202020204" pitchFamily="34" charset="0"/>
                        </a:rPr>
                        <a:t>Ground Turkey &amp; Sauce on WW Spaghetti</a:t>
                      </a:r>
                      <a:endParaRPr lang="en-US" sz="1100" b="0" spc="0" dirty="0">
                        <a:latin typeface="+mn-lt"/>
                        <a:cs typeface="Arial" panose="020B0604020202020204" pitchFamily="34" charset="0"/>
                      </a:endParaRPr>
                    </a:p>
                    <a:p>
                      <a:pPr algn="ctr"/>
                      <a:r>
                        <a:rPr lang="en-US" sz="1050" b="0" spc="0" dirty="0">
                          <a:latin typeface="+mn-lt"/>
                          <a:cs typeface="Arial" panose="020B0604020202020204" pitchFamily="34" charset="0"/>
                        </a:rPr>
                        <a:t>Seasoned Cauliflower</a:t>
                      </a:r>
                    </a:p>
                    <a:p>
                      <a:pPr algn="ctr"/>
                      <a:r>
                        <a:rPr lang="en-US" sz="1000" b="0" spc="0" dirty="0">
                          <a:latin typeface="+mn-lt"/>
                          <a:cs typeface="Arial" panose="020B0604020202020204" pitchFamily="34" charset="0"/>
                        </a:rPr>
                        <a:t>Capri Veggie Blend</a:t>
                      </a:r>
                    </a:p>
                    <a:p>
                      <a:pPr algn="ctr"/>
                      <a:r>
                        <a:rPr lang="en-US" sz="1000" b="0" spc="0" dirty="0">
                          <a:latin typeface="+mn-lt"/>
                          <a:cs typeface="Arial" panose="020B0604020202020204" pitchFamily="34" charset="0"/>
                        </a:rPr>
                        <a:t>Fresh Whole Fruit</a:t>
                      </a:r>
                    </a:p>
                    <a:p>
                      <a:pPr algn="ctr"/>
                      <a:r>
                        <a:rPr lang="en-US" sz="1000" b="0" spc="0" dirty="0">
                          <a:latin typeface="+mn-lt"/>
                          <a:cs typeface="Arial" panose="020B0604020202020204" pitchFamily="34" charset="0"/>
                        </a:rPr>
                        <a:t>Milk</a:t>
                      </a:r>
                      <a:endParaRPr lang="en-US" sz="900" b="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21</a:t>
                      </a:r>
                      <a:r>
                        <a:rPr lang="en-US" sz="900" spc="0" baseline="30000" dirty="0">
                          <a:latin typeface="+mn-lt"/>
                          <a:cs typeface="Arial" panose="020B0604020202020204" pitchFamily="34" charset="0"/>
                        </a:rPr>
                        <a:t>ST</a:t>
                      </a:r>
                      <a:r>
                        <a:rPr lang="en-US" sz="900" spc="0" dirty="0">
                          <a:latin typeface="+mn-lt"/>
                          <a:cs typeface="Arial" panose="020B0604020202020204" pitchFamily="34" charset="0"/>
                        </a:rPr>
                        <a:t>    </a:t>
                      </a:r>
                      <a:r>
                        <a:rPr lang="en-US" sz="900" b="1" spc="0" dirty="0">
                          <a:latin typeface="+mn-lt"/>
                          <a:cs typeface="Arial" panose="020B0604020202020204" pitchFamily="34" charset="0"/>
                        </a:rPr>
                        <a:t>Sweet &amp; Sour Chicken</a:t>
                      </a:r>
                    </a:p>
                    <a:p>
                      <a:pPr algn="ctr"/>
                      <a:r>
                        <a:rPr lang="en-US" sz="900" b="0" spc="0" dirty="0">
                          <a:latin typeface="+mn-lt"/>
                          <a:cs typeface="Arial" panose="020B0604020202020204" pitchFamily="34" charset="0"/>
                        </a:rPr>
                        <a:t>WG Chicken Nuggets w/ Sweet &amp; Sour Sauce over</a:t>
                      </a:r>
                    </a:p>
                    <a:p>
                      <a:pPr algn="ctr"/>
                      <a:r>
                        <a:rPr lang="en-US" sz="900" b="0" spc="0" dirty="0">
                          <a:latin typeface="+mn-lt"/>
                          <a:cs typeface="Arial" panose="020B0604020202020204" pitchFamily="34" charset="0"/>
                        </a:rPr>
                        <a:t>Steamed Brown Rice</a:t>
                      </a:r>
                    </a:p>
                    <a:p>
                      <a:pPr algn="ctr"/>
                      <a:r>
                        <a:rPr lang="en-US" sz="900" b="0" spc="0" dirty="0">
                          <a:latin typeface="+mn-lt"/>
                          <a:cs typeface="Arial" panose="020B0604020202020204" pitchFamily="34" charset="0"/>
                        </a:rPr>
                        <a:t>Mixed Veggie Blend</a:t>
                      </a:r>
                    </a:p>
                    <a:p>
                      <a:pPr algn="ctr"/>
                      <a:r>
                        <a:rPr lang="en-US" sz="900" b="0" spc="0" dirty="0">
                          <a:latin typeface="+mn-lt"/>
                          <a:cs typeface="Arial" panose="020B0604020202020204" pitchFamily="34" charset="0"/>
                        </a:rPr>
                        <a:t>Seasoned Zucchini</a:t>
                      </a:r>
                    </a:p>
                    <a:p>
                      <a:pPr algn="ctr"/>
                      <a:r>
                        <a:rPr lang="en-US" sz="900" b="0" spc="0" dirty="0">
                          <a:latin typeface="+mn-lt"/>
                          <a:cs typeface="Arial" panose="020B0604020202020204" pitchFamily="34" charset="0"/>
                        </a:rPr>
                        <a:t>Fresh Whole Fruit</a:t>
                      </a:r>
                    </a:p>
                    <a:p>
                      <a:pPr algn="ctr"/>
                      <a:r>
                        <a:rPr lang="en-US" sz="9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22</a:t>
                      </a:r>
                      <a:r>
                        <a:rPr lang="en-US" sz="900" spc="0" baseline="30000" dirty="0">
                          <a:latin typeface="+mn-lt"/>
                          <a:cs typeface="Arial" panose="020B0604020202020204" pitchFamily="34" charset="0"/>
                        </a:rPr>
                        <a:t>ND</a:t>
                      </a:r>
                      <a:r>
                        <a:rPr lang="en-US" sz="900" spc="0" dirty="0">
                          <a:latin typeface="+mn-lt"/>
                          <a:cs typeface="Arial" panose="020B0604020202020204" pitchFamily="34" charset="0"/>
                        </a:rPr>
                        <a:t>  </a:t>
                      </a:r>
                      <a:endParaRPr lang="en-US" sz="1050" b="1" spc="0" dirty="0">
                        <a:latin typeface="+mn-lt"/>
                        <a:cs typeface="Arial" panose="020B0604020202020204" pitchFamily="34" charset="0"/>
                      </a:endParaRPr>
                    </a:p>
                    <a:p>
                      <a:pPr algn="ctr"/>
                      <a:endParaRPr lang="en-US" sz="900" spc="0" dirty="0">
                        <a:latin typeface="+mn-lt"/>
                        <a:cs typeface="Arial" panose="020B0604020202020204" pitchFamily="34" charset="0"/>
                      </a:endParaRPr>
                    </a:p>
                    <a:p>
                      <a:pPr algn="ctr"/>
                      <a:r>
                        <a:rPr lang="en-US" sz="1200" b="1" spc="0" dirty="0">
                          <a:latin typeface="+mn-lt"/>
                          <a:cs typeface="Arial" panose="020B0604020202020204" pitchFamily="34" charset="0"/>
                        </a:rPr>
                        <a:t>CLOSED</a:t>
                      </a:r>
                    </a:p>
                    <a:p>
                      <a:pPr algn="ctr"/>
                      <a:r>
                        <a:rPr lang="en-US" sz="1200" b="1" spc="0" dirty="0">
                          <a:latin typeface="+mn-lt"/>
                          <a:cs typeface="Arial" panose="020B0604020202020204" pitchFamily="34" charset="0"/>
                        </a:rPr>
                        <a:t>STAFF 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050" spc="0" dirty="0">
                          <a:latin typeface="+mn-lt"/>
                          <a:cs typeface="Arial" panose="020B0604020202020204" pitchFamily="34" charset="0"/>
                        </a:rPr>
                        <a:t>25</a:t>
                      </a:r>
                      <a:r>
                        <a:rPr lang="en-US" sz="1050" spc="0" baseline="30000" dirty="0">
                          <a:latin typeface="+mn-lt"/>
                          <a:cs typeface="Arial" panose="020B0604020202020204" pitchFamily="34" charset="0"/>
                        </a:rPr>
                        <a:t>TH </a:t>
                      </a:r>
                    </a:p>
                    <a:p>
                      <a:pPr algn="ctr"/>
                      <a:r>
                        <a:rPr lang="en-US" sz="900" b="0" spc="0" dirty="0">
                          <a:latin typeface="+mn-lt"/>
                          <a:cs typeface="Arial" panose="020B0604020202020204" pitchFamily="34" charset="0"/>
                        </a:rPr>
                        <a:t>Breaded Chicken Tenders</a:t>
                      </a:r>
                    </a:p>
                    <a:p>
                      <a:pPr algn="ctr"/>
                      <a:r>
                        <a:rPr lang="en-US" sz="900" b="0" spc="0" dirty="0">
                          <a:latin typeface="+mn-lt"/>
                          <a:cs typeface="Arial" panose="020B0604020202020204" pitchFamily="34" charset="0"/>
                        </a:rPr>
                        <a:t>Green Beans</a:t>
                      </a:r>
                    </a:p>
                    <a:p>
                      <a:pPr algn="ctr"/>
                      <a:r>
                        <a:rPr lang="en-US" sz="900" b="0" spc="0" dirty="0">
                          <a:latin typeface="+mn-lt"/>
                          <a:cs typeface="Arial" panose="020B0604020202020204" pitchFamily="34" charset="0"/>
                        </a:rPr>
                        <a:t>Potatoes Au Gratin</a:t>
                      </a:r>
                    </a:p>
                    <a:p>
                      <a:pPr algn="ctr"/>
                      <a:r>
                        <a:rPr lang="en-US" sz="900" b="0" spc="0" dirty="0">
                          <a:latin typeface="+mn-lt"/>
                          <a:cs typeface="Arial" panose="020B0604020202020204" pitchFamily="34" charset="0"/>
                        </a:rPr>
                        <a:t>Fresh Whole Fruit</a:t>
                      </a:r>
                    </a:p>
                    <a:p>
                      <a:pPr algn="ctr"/>
                      <a:r>
                        <a:rPr lang="en-US" sz="900" b="0" spc="0" dirty="0">
                          <a:latin typeface="+mn-lt"/>
                          <a:cs typeface="Arial" panose="020B0604020202020204" pitchFamily="34" charset="0"/>
                        </a:rPr>
                        <a:t>Milk</a:t>
                      </a:r>
                    </a:p>
                    <a:p>
                      <a:pPr algn="ctr"/>
                      <a:r>
                        <a:rPr lang="en-US" sz="900" b="0" spc="0" dirty="0">
                          <a:latin typeface="+mn-lt"/>
                          <a:cs typeface="Arial" panose="020B0604020202020204" pitchFamily="34" charset="0"/>
                        </a:rPr>
                        <a:t>(Ketchup)</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26</a:t>
                      </a:r>
                      <a:r>
                        <a:rPr lang="en-US" sz="900" spc="0" baseline="30000" dirty="0">
                          <a:latin typeface="+mn-lt"/>
                          <a:cs typeface="Arial" panose="020B0604020202020204" pitchFamily="34" charset="0"/>
                        </a:rPr>
                        <a:t>TH</a:t>
                      </a:r>
                      <a:r>
                        <a:rPr lang="en-US" sz="900" spc="0" dirty="0">
                          <a:latin typeface="+mn-lt"/>
                          <a:cs typeface="Arial" panose="020B0604020202020204" pitchFamily="34" charset="0"/>
                        </a:rPr>
                        <a:t>   Turkey Sloppy Joes on</a:t>
                      </a:r>
                    </a:p>
                    <a:p>
                      <a:pPr algn="ctr"/>
                      <a:r>
                        <a:rPr lang="en-US" sz="900" spc="0" dirty="0">
                          <a:latin typeface="+mn-lt"/>
                          <a:cs typeface="Arial" panose="020B0604020202020204" pitchFamily="34" charset="0"/>
                        </a:rPr>
                        <a:t>WW Hamburger Bun</a:t>
                      </a:r>
                    </a:p>
                    <a:p>
                      <a:pPr algn="ctr"/>
                      <a:r>
                        <a:rPr lang="en-US" sz="900" spc="0" dirty="0">
                          <a:latin typeface="+mn-lt"/>
                          <a:cs typeface="Arial" panose="020B0604020202020204" pitchFamily="34" charset="0"/>
                        </a:rPr>
                        <a:t>Oven Fries</a:t>
                      </a:r>
                    </a:p>
                    <a:p>
                      <a:pPr algn="ctr"/>
                      <a:r>
                        <a:rPr lang="en-US" sz="900" spc="0" dirty="0">
                          <a:latin typeface="+mn-lt"/>
                          <a:cs typeface="Arial" panose="020B0604020202020204" pitchFamily="34" charset="0"/>
                        </a:rPr>
                        <a:t>Steamed Carrots</a:t>
                      </a:r>
                    </a:p>
                    <a:p>
                      <a:pPr algn="ctr"/>
                      <a:r>
                        <a:rPr lang="en-US" sz="900" spc="0" dirty="0">
                          <a:latin typeface="+mn-lt"/>
                          <a:cs typeface="Arial" panose="020B0604020202020204" pitchFamily="34" charset="0"/>
                        </a:rPr>
                        <a:t>Fresh Whole Fruit</a:t>
                      </a:r>
                    </a:p>
                    <a:p>
                      <a:pPr algn="ctr"/>
                      <a:r>
                        <a:rPr lang="en-US" sz="900" spc="0" dirty="0">
                          <a:latin typeface="+mn-lt"/>
                          <a:cs typeface="Arial" panose="020B0604020202020204" pitchFamily="34" charset="0"/>
                        </a:rPr>
                        <a:t>Milk</a:t>
                      </a:r>
                    </a:p>
                    <a:p>
                      <a:pPr algn="ctr"/>
                      <a:r>
                        <a:rPr lang="en-US" sz="900" spc="0" dirty="0">
                          <a:latin typeface="+mn-lt"/>
                          <a:cs typeface="Arial" panose="020B0604020202020204" pitchFamily="34" charset="0"/>
                        </a:rPr>
                        <a:t>(Ketchup)</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spc="0" dirty="0">
                          <a:latin typeface="+mn-lt"/>
                          <a:cs typeface="Arial" panose="020B0604020202020204" pitchFamily="34" charset="0"/>
                        </a:rPr>
                        <a:t>27</a:t>
                      </a:r>
                      <a:r>
                        <a:rPr lang="en-US" sz="1050" spc="0" baseline="30000" dirty="0">
                          <a:latin typeface="+mn-lt"/>
                          <a:cs typeface="Arial" panose="020B0604020202020204" pitchFamily="34" charset="0"/>
                        </a:rPr>
                        <a:t>TH</a:t>
                      </a:r>
                      <a:r>
                        <a:rPr lang="en-US" sz="1050" spc="0" dirty="0">
                          <a:latin typeface="+mn-lt"/>
                          <a:cs typeface="Arial" panose="020B0604020202020204" pitchFamily="34" charset="0"/>
                        </a:rPr>
                        <a:t> </a:t>
                      </a:r>
                      <a:r>
                        <a:rPr lang="en-US" sz="1050" b="0" spc="0" dirty="0">
                          <a:latin typeface="+mn-lt"/>
                          <a:cs typeface="Arial" panose="020B0604020202020204" pitchFamily="34" charset="0"/>
                        </a:rPr>
                        <a:t> </a:t>
                      </a:r>
                      <a:r>
                        <a:rPr lang="en-US" sz="1000" b="0" spc="0" dirty="0">
                          <a:latin typeface="+mn-lt"/>
                          <a:cs typeface="Arial" panose="020B0604020202020204" pitchFamily="34" charset="0"/>
                        </a:rPr>
                        <a:t>Cheese Enchiladas w/</a:t>
                      </a:r>
                    </a:p>
                    <a:p>
                      <a:pPr algn="ctr"/>
                      <a:r>
                        <a:rPr lang="en-US" sz="1000" b="0" spc="0" dirty="0">
                          <a:latin typeface="+mn-lt"/>
                          <a:cs typeface="Arial" panose="020B0604020202020204" pitchFamily="34" charset="0"/>
                        </a:rPr>
                        <a:t>Ranchero Sauce</a:t>
                      </a:r>
                    </a:p>
                    <a:p>
                      <a:pPr algn="ctr"/>
                      <a:r>
                        <a:rPr lang="en-US" sz="1000" b="0" spc="0" dirty="0">
                          <a:latin typeface="+mn-lt"/>
                          <a:cs typeface="Arial" panose="020B0604020202020204" pitchFamily="34" charset="0"/>
                        </a:rPr>
                        <a:t>Mexicali Corn</a:t>
                      </a:r>
                    </a:p>
                    <a:p>
                      <a:pPr algn="ctr"/>
                      <a:r>
                        <a:rPr lang="en-US" sz="1000" b="0" spc="0" dirty="0">
                          <a:latin typeface="+mn-lt"/>
                          <a:cs typeface="Arial" panose="020B0604020202020204" pitchFamily="34" charset="0"/>
                        </a:rPr>
                        <a:t>Pinto Beans</a:t>
                      </a:r>
                    </a:p>
                    <a:p>
                      <a:pPr algn="ctr"/>
                      <a:r>
                        <a:rPr lang="en-US" sz="1000" b="0" spc="0" dirty="0">
                          <a:latin typeface="+mn-lt"/>
                          <a:cs typeface="Arial" panose="020B0604020202020204" pitchFamily="34" charset="0"/>
                        </a:rPr>
                        <a:t>Fresh Whole Fruit</a:t>
                      </a:r>
                    </a:p>
                    <a:p>
                      <a:pPr algn="ctr"/>
                      <a:r>
                        <a:rPr lang="en-US" sz="10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28</a:t>
                      </a:r>
                      <a:r>
                        <a:rPr lang="en-US" sz="900" spc="0" baseline="30000" dirty="0">
                          <a:latin typeface="+mn-lt"/>
                          <a:cs typeface="Arial" panose="020B0604020202020204" pitchFamily="34" charset="0"/>
                        </a:rPr>
                        <a:t>TH</a:t>
                      </a:r>
                      <a:r>
                        <a:rPr lang="en-US" sz="900" spc="0" dirty="0">
                          <a:latin typeface="+mn-lt"/>
                          <a:cs typeface="Arial" panose="020B0604020202020204" pitchFamily="34" charset="0"/>
                        </a:rPr>
                        <a:t>     </a:t>
                      </a:r>
                      <a:r>
                        <a:rPr lang="en-US" sz="900" b="1" spc="0" dirty="0">
                          <a:latin typeface="+mn-lt"/>
                          <a:cs typeface="Arial" panose="020B0604020202020204" pitchFamily="34" charset="0"/>
                        </a:rPr>
                        <a:t>Chicken Parmesan</a:t>
                      </a:r>
                    </a:p>
                    <a:p>
                      <a:pPr algn="ctr"/>
                      <a:r>
                        <a:rPr lang="en-US" sz="800" b="0" spc="0" dirty="0">
                          <a:latin typeface="+mn-lt"/>
                          <a:cs typeface="Arial" panose="020B0604020202020204" pitchFamily="34" charset="0"/>
                        </a:rPr>
                        <a:t>Breaded Chicken Patty w/ Cheese &amp; Spaghetti Sauce</a:t>
                      </a:r>
                    </a:p>
                    <a:p>
                      <a:pPr algn="ctr"/>
                      <a:r>
                        <a:rPr lang="en-US" sz="800" b="0" spc="0" dirty="0">
                          <a:latin typeface="+mn-lt"/>
                          <a:cs typeface="Arial" panose="020B0604020202020204" pitchFamily="34" charset="0"/>
                        </a:rPr>
                        <a:t>WW Spaghetti</a:t>
                      </a:r>
                    </a:p>
                    <a:p>
                      <a:pPr algn="ctr"/>
                      <a:r>
                        <a:rPr lang="en-US" sz="800" b="0" spc="0" dirty="0">
                          <a:latin typeface="+mn-lt"/>
                          <a:cs typeface="Arial" panose="020B0604020202020204" pitchFamily="34" charset="0"/>
                        </a:rPr>
                        <a:t>Steamed Broccoli</a:t>
                      </a:r>
                    </a:p>
                    <a:p>
                      <a:pPr algn="ctr"/>
                      <a:r>
                        <a:rPr lang="en-US" sz="800" b="0" spc="0" dirty="0">
                          <a:latin typeface="+mn-lt"/>
                          <a:cs typeface="Arial" panose="020B0604020202020204" pitchFamily="34" charset="0"/>
                        </a:rPr>
                        <a:t>Buttered Yellow Squash</a:t>
                      </a:r>
                    </a:p>
                    <a:p>
                      <a:pPr algn="ctr"/>
                      <a:r>
                        <a:rPr lang="en-US" sz="800" b="0" spc="0" dirty="0">
                          <a:latin typeface="+mn-lt"/>
                          <a:cs typeface="Arial" panose="020B0604020202020204" pitchFamily="34" charset="0"/>
                        </a:rPr>
                        <a:t>Fresh Whole Fruit</a:t>
                      </a:r>
                    </a:p>
                    <a:p>
                      <a:pPr algn="ctr"/>
                      <a:r>
                        <a:rPr lang="en-US" sz="800" b="0" spc="0" dirty="0">
                          <a:latin typeface="+mn-lt"/>
                          <a:cs typeface="Arial" panose="020B0604020202020204" pitchFamily="34" charset="0"/>
                        </a:rPr>
                        <a:t>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spc="0" dirty="0">
                          <a:latin typeface="+mn-lt"/>
                          <a:cs typeface="Arial" panose="020B0604020202020204" pitchFamily="34" charset="0"/>
                        </a:rPr>
                        <a:t>29</a:t>
                      </a:r>
                      <a:r>
                        <a:rPr lang="en-US" sz="900" spc="0" baseline="30000" dirty="0">
                          <a:latin typeface="+mn-lt"/>
                          <a:cs typeface="Arial" panose="020B0604020202020204" pitchFamily="34" charset="0"/>
                        </a:rPr>
                        <a:t>TH</a:t>
                      </a:r>
                      <a:r>
                        <a:rPr lang="en-US" sz="900" spc="0" dirty="0">
                          <a:latin typeface="+mn-lt"/>
                          <a:cs typeface="Arial" panose="020B0604020202020204" pitchFamily="34" charset="0"/>
                        </a:rPr>
                        <a:t>   </a:t>
                      </a:r>
                      <a:r>
                        <a:rPr lang="en-US" sz="1050" b="1" spc="0" dirty="0">
                          <a:latin typeface="+mn-lt"/>
                          <a:cs typeface="Arial" panose="020B0604020202020204" pitchFamily="34" charset="0"/>
                        </a:rPr>
                        <a:t>Papa John’s Pizza</a:t>
                      </a:r>
                    </a:p>
                    <a:p>
                      <a:pPr algn="ctr"/>
                      <a:r>
                        <a:rPr lang="en-US" sz="900" spc="0" dirty="0">
                          <a:latin typeface="+mn-lt"/>
                          <a:cs typeface="Arial" panose="020B0604020202020204" pitchFamily="34" charset="0"/>
                        </a:rPr>
                        <a:t>WW Cheese or Pepperoni Pizza</a:t>
                      </a:r>
                    </a:p>
                    <a:p>
                      <a:pPr algn="ctr"/>
                      <a:r>
                        <a:rPr lang="en-US" sz="900" spc="0" dirty="0">
                          <a:latin typeface="+mn-lt"/>
                          <a:cs typeface="Arial" panose="020B0604020202020204" pitchFamily="34" charset="0"/>
                        </a:rPr>
                        <a:t>Baby Carrots</a:t>
                      </a:r>
                    </a:p>
                    <a:p>
                      <a:pPr algn="ctr"/>
                      <a:r>
                        <a:rPr lang="en-US" sz="900" spc="0" dirty="0">
                          <a:latin typeface="+mn-lt"/>
                          <a:cs typeface="Arial" panose="020B0604020202020204" pitchFamily="34" charset="0"/>
                        </a:rPr>
                        <a:t>Side Salad</a:t>
                      </a:r>
                    </a:p>
                    <a:p>
                      <a:pPr algn="ctr"/>
                      <a:r>
                        <a:rPr lang="en-US" sz="900" spc="0" dirty="0">
                          <a:latin typeface="+mn-lt"/>
                          <a:cs typeface="Arial" panose="020B0604020202020204" pitchFamily="34" charset="0"/>
                        </a:rPr>
                        <a:t>Fresh Whole Fruit</a:t>
                      </a:r>
                    </a:p>
                    <a:p>
                      <a:pPr algn="ctr"/>
                      <a:r>
                        <a:rPr lang="en-US" sz="900" spc="0" dirty="0">
                          <a:latin typeface="+mn-lt"/>
                          <a:cs typeface="Arial" panose="020B0604020202020204" pitchFamily="34" charset="0"/>
                        </a:rPr>
                        <a:t>Milk</a:t>
                      </a:r>
                    </a:p>
                    <a:p>
                      <a:pPr algn="ctr"/>
                      <a:r>
                        <a:rPr lang="en-US" sz="900" spc="0" dirty="0">
                          <a:latin typeface="+mn-lt"/>
                          <a:cs typeface="Arial" panose="020B0604020202020204" pitchFamily="34" charset="0"/>
                        </a:rPr>
                        <a:t>(FF Ranch Dressing)</a:t>
                      </a:r>
                      <a:endParaRPr lang="en-US" sz="7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94C3DB2D-DEAC-0276-201B-44791698B14C}"/>
              </a:ext>
            </a:extLst>
          </p:cNvPr>
          <p:cNvSpPr>
            <a:spLocks noGrp="1"/>
          </p:cNvSpPr>
          <p:nvPr>
            <p:ph type="dt" sz="half" idx="2"/>
          </p:nvPr>
        </p:nvSpPr>
        <p:spPr/>
        <p:txBody>
          <a:bodyPr/>
          <a:lstStyle/>
          <a:p>
            <a:pPr algn="r"/>
            <a:r>
              <a:rPr lang="en-US" dirty="0"/>
              <a:t>Updated 9/1/2023</a:t>
            </a:r>
          </a:p>
          <a:p>
            <a:pPr algn="r"/>
            <a:r>
              <a:rPr lang="en-US" dirty="0" err="1"/>
              <a:t>www.SquareMeals.org</a:t>
            </a:r>
            <a:endParaRPr lang="en-US" dirty="0"/>
          </a:p>
        </p:txBody>
      </p:sp>
    </p:spTree>
    <p:extLst>
      <p:ext uri="{BB962C8B-B14F-4D97-AF65-F5344CB8AC3E}">
        <p14:creationId xmlns:p14="http://schemas.microsoft.com/office/powerpoint/2010/main" val="485104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2451</TotalTime>
  <Words>754</Words>
  <Application>Microsoft Office PowerPoint</Application>
  <PresentationFormat>Custom</PresentationFormat>
  <Paragraphs>278</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Arial Black</vt:lpstr>
      <vt:lpstr>Calibri</vt:lpstr>
      <vt:lpstr>Rockwell</vt:lpstr>
      <vt:lpstr>Office Theme</vt:lpstr>
      <vt:lpstr>Custom Design</vt:lpstr>
      <vt:lpstr>SEPT MENU 2023</vt:lpstr>
      <vt:lpstr>SEPT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Rose Bizarri</cp:lastModifiedBy>
  <cp:revision>209</cp:revision>
  <dcterms:created xsi:type="dcterms:W3CDTF">2018-01-29T19:14:57Z</dcterms:created>
  <dcterms:modified xsi:type="dcterms:W3CDTF">2023-08-24T19:46:45Z</dcterms:modified>
</cp:coreProperties>
</file>